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79" r:id="rId3"/>
    <p:sldId id="296" r:id="rId4"/>
    <p:sldId id="297" r:id="rId5"/>
    <p:sldId id="295" r:id="rId6"/>
    <p:sldId id="280" r:id="rId7"/>
    <p:sldId id="298" r:id="rId8"/>
    <p:sldId id="299" r:id="rId9"/>
    <p:sldId id="300" r:id="rId10"/>
    <p:sldId id="301" r:id="rId11"/>
    <p:sldId id="302" r:id="rId12"/>
    <p:sldId id="303" r:id="rId13"/>
    <p:sldId id="281" r:id="rId14"/>
    <p:sldId id="304" r:id="rId15"/>
    <p:sldId id="305" r:id="rId16"/>
    <p:sldId id="306" r:id="rId17"/>
    <p:sldId id="307" r:id="rId18"/>
    <p:sldId id="308" r:id="rId19"/>
    <p:sldId id="309" r:id="rId20"/>
    <p:sldId id="282" r:id="rId21"/>
    <p:sldId id="284" r:id="rId22"/>
    <p:sldId id="310" r:id="rId23"/>
    <p:sldId id="311" r:id="rId24"/>
    <p:sldId id="312" r:id="rId25"/>
    <p:sldId id="313" r:id="rId26"/>
    <p:sldId id="315" r:id="rId27"/>
    <p:sldId id="283" r:id="rId28"/>
    <p:sldId id="316" r:id="rId29"/>
    <p:sldId id="285" r:id="rId30"/>
    <p:sldId id="317" r:id="rId31"/>
    <p:sldId id="318" r:id="rId32"/>
    <p:sldId id="319" r:id="rId33"/>
    <p:sldId id="320" r:id="rId34"/>
    <p:sldId id="321" r:id="rId35"/>
    <p:sldId id="287" r:id="rId36"/>
    <p:sldId id="286" r:id="rId37"/>
    <p:sldId id="322" r:id="rId38"/>
    <p:sldId id="323" r:id="rId39"/>
    <p:sldId id="288" r:id="rId40"/>
    <p:sldId id="324" r:id="rId41"/>
    <p:sldId id="290" r:id="rId42"/>
    <p:sldId id="291" r:id="rId43"/>
    <p:sldId id="326" r:id="rId44"/>
    <p:sldId id="327" r:id="rId45"/>
    <p:sldId id="328" r:id="rId46"/>
    <p:sldId id="329" r:id="rId47"/>
    <p:sldId id="292" r:id="rId48"/>
    <p:sldId id="330" r:id="rId49"/>
    <p:sldId id="294"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6" autoAdjust="0"/>
    <p:restoredTop sz="75066" autoAdjust="0"/>
  </p:normalViewPr>
  <p:slideViewPr>
    <p:cSldViewPr snapToGrid="0">
      <p:cViewPr varScale="1">
        <p:scale>
          <a:sx n="53" d="100"/>
          <a:sy n="53" d="100"/>
        </p:scale>
        <p:origin x="77" y="158"/>
      </p:cViewPr>
      <p:guideLst>
        <p:guide orient="horz" pos="2160"/>
        <p:guide pos="3840"/>
      </p:guideLst>
    </p:cSldViewPr>
  </p:slideViewPr>
  <p:outlineViewPr>
    <p:cViewPr>
      <p:scale>
        <a:sx n="33" d="100"/>
        <a:sy n="33" d="100"/>
      </p:scale>
      <p:origin x="0" y="-89923"/>
    </p:cViewPr>
  </p:outlineViewPr>
  <p:notesTextViewPr>
    <p:cViewPr>
      <p:scale>
        <a:sx n="1" d="1"/>
        <a:sy n="1" d="1"/>
      </p:scale>
      <p:origin x="0" y="0"/>
    </p:cViewPr>
  </p:notesTextViewPr>
  <p:sorterViewPr>
    <p:cViewPr>
      <p:scale>
        <a:sx n="80" d="100"/>
        <a:sy n="80" d="100"/>
      </p:scale>
      <p:origin x="0" y="-82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9EFBF7-3C0B-4A94-BD75-974A74FF724E}"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8B0B22C1-FAB8-4B8B-8531-161EB458339C}">
      <dgm:prSet phldrT="[Text]" custT="1"/>
      <dgm:spPr>
        <a:solidFill>
          <a:srgbClr val="00B0F0"/>
        </a:solidFill>
      </dgm:spPr>
      <dgm:t>
        <a:bodyPr/>
        <a:lstStyle/>
        <a:p>
          <a:r>
            <a:rPr lang="en-US" sz="900" dirty="0"/>
            <a:t>Director, Laboratory Animal Resources and University Lab Animal Veterinarian (ULAV)                                               DVM, DACLAM</a:t>
          </a:r>
        </a:p>
      </dgm:t>
    </dgm:pt>
    <dgm:pt modelId="{3D9CDC5C-942A-486A-BC72-B456735E3A16}" type="parTrans" cxnId="{4BA5E8D5-62DE-48CA-ABB1-75A25AAAACAF}">
      <dgm:prSet/>
      <dgm:spPr/>
      <dgm:t>
        <a:bodyPr/>
        <a:lstStyle/>
        <a:p>
          <a:endParaRPr lang="en-US"/>
        </a:p>
      </dgm:t>
    </dgm:pt>
    <dgm:pt modelId="{C19BD4CE-75D0-48E2-AD59-FDC97E23B727}" type="sibTrans" cxnId="{4BA5E8D5-62DE-48CA-ABB1-75A25AAAACAF}">
      <dgm:prSet/>
      <dgm:spPr/>
      <dgm:t>
        <a:bodyPr/>
        <a:lstStyle/>
        <a:p>
          <a:endParaRPr lang="en-US"/>
        </a:p>
      </dgm:t>
    </dgm:pt>
    <dgm:pt modelId="{99C257E5-4B42-4920-8E96-1C320F2A634B}" type="asst">
      <dgm:prSet phldrT="[Text]" custT="1"/>
      <dgm:spPr>
        <a:solidFill>
          <a:srgbClr val="00B0F0"/>
        </a:solidFill>
      </dgm:spPr>
      <dgm:t>
        <a:bodyPr/>
        <a:lstStyle/>
        <a:p>
          <a:r>
            <a:rPr lang="en-US" sz="900" dirty="0"/>
            <a:t>Business  Coordinator</a:t>
          </a:r>
        </a:p>
      </dgm:t>
    </dgm:pt>
    <dgm:pt modelId="{EE8C01E8-BFBE-4AC9-8358-C7F3874CD024}" type="parTrans" cxnId="{D0AC8AD4-B392-4B4B-97DE-5D666718A913}">
      <dgm:prSet/>
      <dgm:spPr/>
      <dgm:t>
        <a:bodyPr/>
        <a:lstStyle/>
        <a:p>
          <a:endParaRPr lang="en-US"/>
        </a:p>
      </dgm:t>
    </dgm:pt>
    <dgm:pt modelId="{2293C96F-F9C7-4E51-BE76-6E3FF3E0EFA9}" type="sibTrans" cxnId="{D0AC8AD4-B392-4B4B-97DE-5D666718A913}">
      <dgm:prSet/>
      <dgm:spPr/>
      <dgm:t>
        <a:bodyPr/>
        <a:lstStyle/>
        <a:p>
          <a:endParaRPr lang="en-US"/>
        </a:p>
      </dgm:t>
    </dgm:pt>
    <dgm:pt modelId="{CA0BED11-A117-4FE6-94D0-FEB60A284433}">
      <dgm:prSet phldrT="[Text]" custT="1"/>
      <dgm:spPr>
        <a:solidFill>
          <a:srgbClr val="00B0F0"/>
        </a:solidFill>
      </dgm:spPr>
      <dgm:t>
        <a:bodyPr/>
        <a:lstStyle/>
        <a:p>
          <a:r>
            <a:rPr lang="en-US" sz="900" dirty="0"/>
            <a:t>Clinical Veterinarian  (P/T) DVM</a:t>
          </a:r>
        </a:p>
      </dgm:t>
    </dgm:pt>
    <dgm:pt modelId="{2D17B886-D97C-4066-BFEC-BA47BC079FA0}" type="parTrans" cxnId="{DA1FC16B-B1CD-4165-8B0A-6FCD4390D26F}">
      <dgm:prSet/>
      <dgm:spPr>
        <a:ln>
          <a:solidFill>
            <a:schemeClr val="tx1"/>
          </a:solidFill>
        </a:ln>
      </dgm:spPr>
      <dgm:t>
        <a:bodyPr/>
        <a:lstStyle/>
        <a:p>
          <a:endParaRPr lang="en-US"/>
        </a:p>
      </dgm:t>
    </dgm:pt>
    <dgm:pt modelId="{171110BF-2D67-4493-B6C8-6238CC6CE359}" type="sibTrans" cxnId="{DA1FC16B-B1CD-4165-8B0A-6FCD4390D26F}">
      <dgm:prSet/>
      <dgm:spPr/>
      <dgm:t>
        <a:bodyPr/>
        <a:lstStyle/>
        <a:p>
          <a:endParaRPr lang="en-US"/>
        </a:p>
      </dgm:t>
    </dgm:pt>
    <dgm:pt modelId="{1D0C83FD-47D8-4E1D-9238-B40E723ECEB7}">
      <dgm:prSet phldrT="[Text]" custT="1"/>
      <dgm:spPr>
        <a:solidFill>
          <a:srgbClr val="00B0F0"/>
        </a:solidFill>
      </dgm:spPr>
      <dgm:t>
        <a:bodyPr/>
        <a:lstStyle/>
        <a:p>
          <a:r>
            <a:rPr lang="en-US" sz="900" dirty="0"/>
            <a:t>Clinical Veterinarian (P/T) DVM</a:t>
          </a:r>
        </a:p>
      </dgm:t>
    </dgm:pt>
    <dgm:pt modelId="{62A96AC6-0A6F-4858-8158-9FD7679A405E}" type="parTrans" cxnId="{9EAD5125-D995-451E-BAFB-425254BA0459}">
      <dgm:prSet/>
      <dgm:spPr>
        <a:ln>
          <a:solidFill>
            <a:schemeClr val="tx1"/>
          </a:solidFill>
        </a:ln>
      </dgm:spPr>
      <dgm:t>
        <a:bodyPr/>
        <a:lstStyle/>
        <a:p>
          <a:endParaRPr lang="en-US"/>
        </a:p>
      </dgm:t>
    </dgm:pt>
    <dgm:pt modelId="{25E1204A-2C15-4DDD-8B5B-FEB130B68084}" type="sibTrans" cxnId="{9EAD5125-D995-451E-BAFB-425254BA0459}">
      <dgm:prSet/>
      <dgm:spPr/>
      <dgm:t>
        <a:bodyPr/>
        <a:lstStyle/>
        <a:p>
          <a:endParaRPr lang="en-US"/>
        </a:p>
      </dgm:t>
    </dgm:pt>
    <dgm:pt modelId="{0D06FBEA-6FEC-4872-99EC-79B6FE9B8315}">
      <dgm:prSet custT="1"/>
      <dgm:spPr>
        <a:solidFill>
          <a:srgbClr val="00B0F0"/>
        </a:solidFill>
      </dgm:spPr>
      <dgm:t>
        <a:bodyPr/>
        <a:lstStyle/>
        <a:p>
          <a:r>
            <a:rPr lang="en-US" sz="900" dirty="0"/>
            <a:t>Veterinary Technician</a:t>
          </a:r>
        </a:p>
      </dgm:t>
    </dgm:pt>
    <dgm:pt modelId="{B81FBDD6-9674-448F-A422-D3938A8B7057}" type="parTrans" cxnId="{384D6D60-2620-4613-B4AA-68BBCE09D3BA}">
      <dgm:prSet/>
      <dgm:spPr>
        <a:ln>
          <a:solidFill>
            <a:schemeClr val="tx1"/>
          </a:solidFill>
        </a:ln>
      </dgm:spPr>
      <dgm:t>
        <a:bodyPr/>
        <a:lstStyle/>
        <a:p>
          <a:endParaRPr lang="en-US"/>
        </a:p>
      </dgm:t>
    </dgm:pt>
    <dgm:pt modelId="{FA175ADC-B3E4-438A-9C5A-7DE8CF72725A}" type="sibTrans" cxnId="{384D6D60-2620-4613-B4AA-68BBCE09D3BA}">
      <dgm:prSet/>
      <dgm:spPr/>
      <dgm:t>
        <a:bodyPr/>
        <a:lstStyle/>
        <a:p>
          <a:endParaRPr lang="en-US"/>
        </a:p>
      </dgm:t>
    </dgm:pt>
    <dgm:pt modelId="{166682A1-406D-4BAC-B4CF-183FEF7F5F93}">
      <dgm:prSet custT="1"/>
      <dgm:spPr>
        <a:solidFill>
          <a:srgbClr val="00B0F0"/>
        </a:solidFill>
      </dgm:spPr>
      <dgm:t>
        <a:bodyPr/>
        <a:lstStyle/>
        <a:p>
          <a:r>
            <a:rPr lang="en-US" sz="900" dirty="0"/>
            <a:t>Team Leader                            ALAT</a:t>
          </a:r>
        </a:p>
      </dgm:t>
    </dgm:pt>
    <dgm:pt modelId="{B3F0E74D-2E72-49B4-A881-2EBC6CC51B97}" type="parTrans" cxnId="{1C9DEEB0-DC83-4F72-8536-7CD8335D8990}">
      <dgm:prSet/>
      <dgm:spPr>
        <a:ln>
          <a:solidFill>
            <a:schemeClr val="tx1"/>
          </a:solidFill>
        </a:ln>
      </dgm:spPr>
      <dgm:t>
        <a:bodyPr/>
        <a:lstStyle/>
        <a:p>
          <a:endParaRPr lang="en-US"/>
        </a:p>
      </dgm:t>
    </dgm:pt>
    <dgm:pt modelId="{CD918092-680F-4ADA-BB40-BAB7D3E6A079}" type="sibTrans" cxnId="{1C9DEEB0-DC83-4F72-8536-7CD8335D8990}">
      <dgm:prSet/>
      <dgm:spPr/>
      <dgm:t>
        <a:bodyPr/>
        <a:lstStyle/>
        <a:p>
          <a:endParaRPr lang="en-US"/>
        </a:p>
      </dgm:t>
    </dgm:pt>
    <dgm:pt modelId="{5D267386-A388-4A19-9683-5A759415032F}">
      <dgm:prSet custT="1"/>
      <dgm:spPr>
        <a:solidFill>
          <a:srgbClr val="00B0F0"/>
        </a:solidFill>
      </dgm:spPr>
      <dgm:t>
        <a:bodyPr/>
        <a:lstStyle/>
        <a:p>
          <a:r>
            <a:rPr lang="en-US" sz="900" dirty="0"/>
            <a:t>Team Leader                                LAT</a:t>
          </a:r>
        </a:p>
      </dgm:t>
    </dgm:pt>
    <dgm:pt modelId="{1066B9CE-C108-44AE-A7F7-0CF9F306885D}" type="parTrans" cxnId="{74F8686A-D91F-4824-8577-DA068E32AA9B}">
      <dgm:prSet/>
      <dgm:spPr>
        <a:ln>
          <a:solidFill>
            <a:schemeClr val="tx1"/>
          </a:solidFill>
        </a:ln>
      </dgm:spPr>
      <dgm:t>
        <a:bodyPr/>
        <a:lstStyle/>
        <a:p>
          <a:endParaRPr lang="en-US"/>
        </a:p>
      </dgm:t>
    </dgm:pt>
    <dgm:pt modelId="{7EDB65FA-7C7A-42C0-B766-6A788F847E4E}" type="sibTrans" cxnId="{74F8686A-D91F-4824-8577-DA068E32AA9B}">
      <dgm:prSet/>
      <dgm:spPr/>
      <dgm:t>
        <a:bodyPr/>
        <a:lstStyle/>
        <a:p>
          <a:endParaRPr lang="en-US"/>
        </a:p>
      </dgm:t>
    </dgm:pt>
    <dgm:pt modelId="{40027094-E723-4004-8B5F-925252E92AAF}">
      <dgm:prSet custT="1"/>
      <dgm:spPr>
        <a:solidFill>
          <a:srgbClr val="00B0F0"/>
        </a:solidFill>
      </dgm:spPr>
      <dgm:t>
        <a:bodyPr/>
        <a:lstStyle/>
        <a:p>
          <a:r>
            <a:rPr lang="en-US" sz="900" dirty="0"/>
            <a:t>4- Animal Care Technicians            </a:t>
          </a:r>
        </a:p>
        <a:p>
          <a:r>
            <a:rPr lang="en-US" sz="900" dirty="0"/>
            <a:t>5- Student Workers</a:t>
          </a:r>
        </a:p>
      </dgm:t>
    </dgm:pt>
    <dgm:pt modelId="{3561B7C0-F859-4B62-9C60-D9284C7B5AF5}" type="parTrans" cxnId="{F25A28E3-B196-4E8A-BAD5-E699D27D244C}">
      <dgm:prSet/>
      <dgm:spPr>
        <a:ln>
          <a:solidFill>
            <a:schemeClr val="tx1"/>
          </a:solidFill>
        </a:ln>
      </dgm:spPr>
      <dgm:t>
        <a:bodyPr/>
        <a:lstStyle/>
        <a:p>
          <a:endParaRPr lang="en-US"/>
        </a:p>
      </dgm:t>
    </dgm:pt>
    <dgm:pt modelId="{A3299BBA-1A7B-4D2E-B9DA-68AA0D5CE5F5}" type="sibTrans" cxnId="{F25A28E3-B196-4E8A-BAD5-E699D27D244C}">
      <dgm:prSet/>
      <dgm:spPr/>
      <dgm:t>
        <a:bodyPr/>
        <a:lstStyle/>
        <a:p>
          <a:endParaRPr lang="en-US"/>
        </a:p>
      </dgm:t>
    </dgm:pt>
    <dgm:pt modelId="{B9D90C2E-90B2-4D6E-B64B-2D40F5021138}">
      <dgm:prSet custT="1"/>
      <dgm:spPr>
        <a:solidFill>
          <a:srgbClr val="00B0F0"/>
        </a:solidFill>
      </dgm:spPr>
      <dgm:t>
        <a:bodyPr/>
        <a:lstStyle/>
        <a:p>
          <a:r>
            <a:rPr lang="en-US" sz="900" dirty="0"/>
            <a:t>5 - Animal Care Technicians          </a:t>
          </a:r>
        </a:p>
        <a:p>
          <a:r>
            <a:rPr lang="en-US" sz="900" dirty="0"/>
            <a:t>6- Student Workers</a:t>
          </a:r>
        </a:p>
      </dgm:t>
    </dgm:pt>
    <dgm:pt modelId="{9E5048FC-A132-4697-B064-314FCBCD3891}" type="parTrans" cxnId="{68A0D1AC-9805-418A-84D0-A91FDBA88345}">
      <dgm:prSet/>
      <dgm:spPr>
        <a:ln>
          <a:solidFill>
            <a:schemeClr val="tx1"/>
          </a:solidFill>
        </a:ln>
      </dgm:spPr>
      <dgm:t>
        <a:bodyPr/>
        <a:lstStyle/>
        <a:p>
          <a:endParaRPr lang="en-US"/>
        </a:p>
      </dgm:t>
    </dgm:pt>
    <dgm:pt modelId="{426E615A-7FE7-4C1D-B0E9-199ABA77F70F}" type="sibTrans" cxnId="{68A0D1AC-9805-418A-84D0-A91FDBA88345}">
      <dgm:prSet/>
      <dgm:spPr/>
      <dgm:t>
        <a:bodyPr/>
        <a:lstStyle/>
        <a:p>
          <a:endParaRPr lang="en-US"/>
        </a:p>
      </dgm:t>
    </dgm:pt>
    <dgm:pt modelId="{895B11B9-EE49-4FCD-A603-4DDAFB501E43}">
      <dgm:prSet phldrT="[Text]" custT="1"/>
      <dgm:spPr>
        <a:solidFill>
          <a:srgbClr val="00B0F0"/>
        </a:solidFill>
      </dgm:spPr>
      <dgm:t>
        <a:bodyPr/>
        <a:lstStyle/>
        <a:p>
          <a:r>
            <a:rPr lang="en-US" sz="900" dirty="0"/>
            <a:t>Animal Facility Manager       </a:t>
          </a:r>
        </a:p>
        <a:p>
          <a:r>
            <a:rPr lang="en-US" sz="900" dirty="0"/>
            <a:t>RLATG, CMAR, ILAM</a:t>
          </a:r>
        </a:p>
      </dgm:t>
    </dgm:pt>
    <dgm:pt modelId="{C4D0A44F-BE61-4206-A489-39ED93FA6D83}" type="sibTrans" cxnId="{4E83CB5B-AAC7-4A46-AC81-1486C2106E70}">
      <dgm:prSet/>
      <dgm:spPr/>
      <dgm:t>
        <a:bodyPr/>
        <a:lstStyle/>
        <a:p>
          <a:endParaRPr lang="en-US"/>
        </a:p>
      </dgm:t>
    </dgm:pt>
    <dgm:pt modelId="{42866562-CC8D-44E8-98BE-7EB852203B3A}" type="parTrans" cxnId="{4E83CB5B-AAC7-4A46-AC81-1486C2106E70}">
      <dgm:prSet/>
      <dgm:spPr>
        <a:ln>
          <a:solidFill>
            <a:schemeClr val="tx1"/>
          </a:solidFill>
        </a:ln>
      </dgm:spPr>
      <dgm:t>
        <a:bodyPr/>
        <a:lstStyle/>
        <a:p>
          <a:endParaRPr lang="en-US"/>
        </a:p>
      </dgm:t>
    </dgm:pt>
    <dgm:pt modelId="{8A963E5C-A23B-443A-8ACE-CCA598C3DB6E}" type="pres">
      <dgm:prSet presAssocID="{0D9EFBF7-3C0B-4A94-BD75-974A74FF724E}" presName="hierChild1" presStyleCnt="0">
        <dgm:presLayoutVars>
          <dgm:orgChart val="1"/>
          <dgm:chPref val="1"/>
          <dgm:dir/>
          <dgm:animOne val="branch"/>
          <dgm:animLvl val="lvl"/>
          <dgm:resizeHandles/>
        </dgm:presLayoutVars>
      </dgm:prSet>
      <dgm:spPr/>
      <dgm:t>
        <a:bodyPr/>
        <a:lstStyle/>
        <a:p>
          <a:endParaRPr lang="en-US"/>
        </a:p>
      </dgm:t>
    </dgm:pt>
    <dgm:pt modelId="{D6FE8BA0-635C-4EF0-83FD-594EDF4FA4FF}" type="pres">
      <dgm:prSet presAssocID="{8B0B22C1-FAB8-4B8B-8531-161EB458339C}" presName="hierRoot1" presStyleCnt="0">
        <dgm:presLayoutVars>
          <dgm:hierBranch val="init"/>
        </dgm:presLayoutVars>
      </dgm:prSet>
      <dgm:spPr/>
    </dgm:pt>
    <dgm:pt modelId="{E71F7303-7A85-4019-8819-AA97829AB0A8}" type="pres">
      <dgm:prSet presAssocID="{8B0B22C1-FAB8-4B8B-8531-161EB458339C}" presName="rootComposite1" presStyleCnt="0"/>
      <dgm:spPr/>
    </dgm:pt>
    <dgm:pt modelId="{8B3AE126-6C33-494B-860E-58182B696967}" type="pres">
      <dgm:prSet presAssocID="{8B0B22C1-FAB8-4B8B-8531-161EB458339C}" presName="rootText1" presStyleLbl="node0" presStyleIdx="0" presStyleCnt="1" custScaleX="251717" custScaleY="194046">
        <dgm:presLayoutVars>
          <dgm:chPref val="3"/>
        </dgm:presLayoutVars>
      </dgm:prSet>
      <dgm:spPr/>
      <dgm:t>
        <a:bodyPr/>
        <a:lstStyle/>
        <a:p>
          <a:endParaRPr lang="en-US"/>
        </a:p>
      </dgm:t>
    </dgm:pt>
    <dgm:pt modelId="{C5F33A9F-680F-467A-A96D-E5744D62741D}" type="pres">
      <dgm:prSet presAssocID="{8B0B22C1-FAB8-4B8B-8531-161EB458339C}" presName="rootConnector1" presStyleLbl="node1" presStyleIdx="0" presStyleCnt="0"/>
      <dgm:spPr/>
      <dgm:t>
        <a:bodyPr/>
        <a:lstStyle/>
        <a:p>
          <a:endParaRPr lang="en-US"/>
        </a:p>
      </dgm:t>
    </dgm:pt>
    <dgm:pt modelId="{84EE6DAD-B52F-405F-995C-25F64A76AD5F}" type="pres">
      <dgm:prSet presAssocID="{8B0B22C1-FAB8-4B8B-8531-161EB458339C}" presName="hierChild2" presStyleCnt="0"/>
      <dgm:spPr/>
    </dgm:pt>
    <dgm:pt modelId="{A52693FF-4947-48B1-B929-95853B8F5B41}" type="pres">
      <dgm:prSet presAssocID="{2D17B886-D97C-4066-BFEC-BA47BC079FA0}" presName="Name37" presStyleLbl="parChTrans1D2" presStyleIdx="0" presStyleCnt="4"/>
      <dgm:spPr/>
      <dgm:t>
        <a:bodyPr/>
        <a:lstStyle/>
        <a:p>
          <a:endParaRPr lang="en-US"/>
        </a:p>
      </dgm:t>
    </dgm:pt>
    <dgm:pt modelId="{F45C835A-54D5-4CD1-9C86-90FDD548EB54}" type="pres">
      <dgm:prSet presAssocID="{CA0BED11-A117-4FE6-94D0-FEB60A284433}" presName="hierRoot2" presStyleCnt="0">
        <dgm:presLayoutVars>
          <dgm:hierBranch val="init"/>
        </dgm:presLayoutVars>
      </dgm:prSet>
      <dgm:spPr/>
    </dgm:pt>
    <dgm:pt modelId="{E735827F-0EA3-4348-B3D7-DC0BF20A440E}" type="pres">
      <dgm:prSet presAssocID="{CA0BED11-A117-4FE6-94D0-FEB60A284433}" presName="rootComposite" presStyleCnt="0"/>
      <dgm:spPr/>
    </dgm:pt>
    <dgm:pt modelId="{44CBF70E-7B07-4418-B87F-BBB1C6D1E4F9}" type="pres">
      <dgm:prSet presAssocID="{CA0BED11-A117-4FE6-94D0-FEB60A284433}" presName="rootText" presStyleLbl="node2" presStyleIdx="0" presStyleCnt="3" custScaleX="158099" custScaleY="139421">
        <dgm:presLayoutVars>
          <dgm:chPref val="3"/>
        </dgm:presLayoutVars>
      </dgm:prSet>
      <dgm:spPr/>
      <dgm:t>
        <a:bodyPr/>
        <a:lstStyle/>
        <a:p>
          <a:endParaRPr lang="en-US"/>
        </a:p>
      </dgm:t>
    </dgm:pt>
    <dgm:pt modelId="{51D03682-2BB5-489A-9E33-1F2049A1F9FD}" type="pres">
      <dgm:prSet presAssocID="{CA0BED11-A117-4FE6-94D0-FEB60A284433}" presName="rootConnector" presStyleLbl="node2" presStyleIdx="0" presStyleCnt="3"/>
      <dgm:spPr/>
      <dgm:t>
        <a:bodyPr/>
        <a:lstStyle/>
        <a:p>
          <a:endParaRPr lang="en-US"/>
        </a:p>
      </dgm:t>
    </dgm:pt>
    <dgm:pt modelId="{14FAFE25-1BD8-4CAB-B656-E119074E0885}" type="pres">
      <dgm:prSet presAssocID="{CA0BED11-A117-4FE6-94D0-FEB60A284433}" presName="hierChild4" presStyleCnt="0"/>
      <dgm:spPr/>
    </dgm:pt>
    <dgm:pt modelId="{264175F2-D048-4967-BF9A-0A9EF4BECDCB}" type="pres">
      <dgm:prSet presAssocID="{B81FBDD6-9674-448F-A422-D3938A8B7057}" presName="Name37" presStyleLbl="parChTrans1D3" presStyleIdx="0" presStyleCnt="3"/>
      <dgm:spPr/>
      <dgm:t>
        <a:bodyPr/>
        <a:lstStyle/>
        <a:p>
          <a:endParaRPr lang="en-US"/>
        </a:p>
      </dgm:t>
    </dgm:pt>
    <dgm:pt modelId="{FDA4AD23-F88E-49A8-BE18-92B741787D7B}" type="pres">
      <dgm:prSet presAssocID="{0D06FBEA-6FEC-4872-99EC-79B6FE9B8315}" presName="hierRoot2" presStyleCnt="0">
        <dgm:presLayoutVars>
          <dgm:hierBranch val="init"/>
        </dgm:presLayoutVars>
      </dgm:prSet>
      <dgm:spPr/>
    </dgm:pt>
    <dgm:pt modelId="{3FFD41D0-1443-4688-B879-6007149F5018}" type="pres">
      <dgm:prSet presAssocID="{0D06FBEA-6FEC-4872-99EC-79B6FE9B8315}" presName="rootComposite" presStyleCnt="0"/>
      <dgm:spPr/>
    </dgm:pt>
    <dgm:pt modelId="{4E39CA42-822B-4BB3-B1CC-178708AC7A52}" type="pres">
      <dgm:prSet presAssocID="{0D06FBEA-6FEC-4872-99EC-79B6FE9B8315}" presName="rootText" presStyleLbl="node3" presStyleIdx="0" presStyleCnt="3" custScaleX="141537" custScaleY="50776" custLinFactNeighborX="-5965" custLinFactNeighborY="-26853">
        <dgm:presLayoutVars>
          <dgm:chPref val="3"/>
        </dgm:presLayoutVars>
      </dgm:prSet>
      <dgm:spPr/>
      <dgm:t>
        <a:bodyPr/>
        <a:lstStyle/>
        <a:p>
          <a:endParaRPr lang="en-US"/>
        </a:p>
      </dgm:t>
    </dgm:pt>
    <dgm:pt modelId="{615FFAFE-C524-4E0A-B2E9-6268135AAA1D}" type="pres">
      <dgm:prSet presAssocID="{0D06FBEA-6FEC-4872-99EC-79B6FE9B8315}" presName="rootConnector" presStyleLbl="node3" presStyleIdx="0" presStyleCnt="3"/>
      <dgm:spPr/>
      <dgm:t>
        <a:bodyPr/>
        <a:lstStyle/>
        <a:p>
          <a:endParaRPr lang="en-US"/>
        </a:p>
      </dgm:t>
    </dgm:pt>
    <dgm:pt modelId="{B66499CC-7688-4CBC-84D1-F55E950124C0}" type="pres">
      <dgm:prSet presAssocID="{0D06FBEA-6FEC-4872-99EC-79B6FE9B8315}" presName="hierChild4" presStyleCnt="0"/>
      <dgm:spPr/>
    </dgm:pt>
    <dgm:pt modelId="{E7E3A071-D91B-49CE-B2B5-D504BB5AAA85}" type="pres">
      <dgm:prSet presAssocID="{0D06FBEA-6FEC-4872-99EC-79B6FE9B8315}" presName="hierChild5" presStyleCnt="0"/>
      <dgm:spPr/>
    </dgm:pt>
    <dgm:pt modelId="{BB2D5DFD-7C51-4C75-A332-E2F1F1CC882F}" type="pres">
      <dgm:prSet presAssocID="{CA0BED11-A117-4FE6-94D0-FEB60A284433}" presName="hierChild5" presStyleCnt="0"/>
      <dgm:spPr/>
    </dgm:pt>
    <dgm:pt modelId="{2D44F9E6-A9AB-44C1-8A41-02B7E2BC40FD}" type="pres">
      <dgm:prSet presAssocID="{42866562-CC8D-44E8-98BE-7EB852203B3A}" presName="Name37" presStyleLbl="parChTrans1D2" presStyleIdx="1" presStyleCnt="4"/>
      <dgm:spPr/>
      <dgm:t>
        <a:bodyPr/>
        <a:lstStyle/>
        <a:p>
          <a:endParaRPr lang="en-US"/>
        </a:p>
      </dgm:t>
    </dgm:pt>
    <dgm:pt modelId="{C4FEAE78-9336-461E-8C67-6588A0128626}" type="pres">
      <dgm:prSet presAssocID="{895B11B9-EE49-4FCD-A603-4DDAFB501E43}" presName="hierRoot2" presStyleCnt="0">
        <dgm:presLayoutVars>
          <dgm:hierBranch val="init"/>
        </dgm:presLayoutVars>
      </dgm:prSet>
      <dgm:spPr/>
    </dgm:pt>
    <dgm:pt modelId="{F8E03E2E-1434-4C29-BEA8-83756A39A8F5}" type="pres">
      <dgm:prSet presAssocID="{895B11B9-EE49-4FCD-A603-4DDAFB501E43}" presName="rootComposite" presStyleCnt="0"/>
      <dgm:spPr/>
    </dgm:pt>
    <dgm:pt modelId="{1ABB3E2A-AFBC-4D81-84DB-F5C6335E12E0}" type="pres">
      <dgm:prSet presAssocID="{895B11B9-EE49-4FCD-A603-4DDAFB501E43}" presName="rootText" presStyleLbl="node2" presStyleIdx="1" presStyleCnt="3" custScaleX="226644" custScaleY="174448" custLinFactNeighborX="-24642" custLinFactNeighborY="71806">
        <dgm:presLayoutVars>
          <dgm:chPref val="3"/>
        </dgm:presLayoutVars>
      </dgm:prSet>
      <dgm:spPr/>
      <dgm:t>
        <a:bodyPr/>
        <a:lstStyle/>
        <a:p>
          <a:endParaRPr lang="en-US"/>
        </a:p>
      </dgm:t>
    </dgm:pt>
    <dgm:pt modelId="{C907D6B6-52E2-4567-826D-9DED1B7DBF63}" type="pres">
      <dgm:prSet presAssocID="{895B11B9-EE49-4FCD-A603-4DDAFB501E43}" presName="rootConnector" presStyleLbl="node2" presStyleIdx="1" presStyleCnt="3"/>
      <dgm:spPr/>
      <dgm:t>
        <a:bodyPr/>
        <a:lstStyle/>
        <a:p>
          <a:endParaRPr lang="en-US"/>
        </a:p>
      </dgm:t>
    </dgm:pt>
    <dgm:pt modelId="{DB338B9E-AD0E-4B74-8726-5EA36CA47F29}" type="pres">
      <dgm:prSet presAssocID="{895B11B9-EE49-4FCD-A603-4DDAFB501E43}" presName="hierChild4" presStyleCnt="0"/>
      <dgm:spPr/>
    </dgm:pt>
    <dgm:pt modelId="{48167C86-2AEF-49D5-9501-B5532903A745}" type="pres">
      <dgm:prSet presAssocID="{B3F0E74D-2E72-49B4-A881-2EBC6CC51B97}" presName="Name37" presStyleLbl="parChTrans1D3" presStyleIdx="1" presStyleCnt="3"/>
      <dgm:spPr/>
      <dgm:t>
        <a:bodyPr/>
        <a:lstStyle/>
        <a:p>
          <a:endParaRPr lang="en-US"/>
        </a:p>
      </dgm:t>
    </dgm:pt>
    <dgm:pt modelId="{AA1826C3-97B6-4130-9C7C-7E59EB23E2AA}" type="pres">
      <dgm:prSet presAssocID="{166682A1-406D-4BAC-B4CF-183FEF7F5F93}" presName="hierRoot2" presStyleCnt="0">
        <dgm:presLayoutVars>
          <dgm:hierBranch val="init"/>
        </dgm:presLayoutVars>
      </dgm:prSet>
      <dgm:spPr/>
    </dgm:pt>
    <dgm:pt modelId="{1848CD1A-E607-4B7D-A561-8CA61C961A9B}" type="pres">
      <dgm:prSet presAssocID="{166682A1-406D-4BAC-B4CF-183FEF7F5F93}" presName="rootComposite" presStyleCnt="0"/>
      <dgm:spPr/>
    </dgm:pt>
    <dgm:pt modelId="{3A92BB1E-45D7-4E1D-98D6-ECB98B534573}" type="pres">
      <dgm:prSet presAssocID="{166682A1-406D-4BAC-B4CF-183FEF7F5F93}" presName="rootText" presStyleLbl="node3" presStyleIdx="1" presStyleCnt="3" custScaleX="127609" custScaleY="136051" custLinFactNeighborX="-56787" custLinFactNeighborY="44269">
        <dgm:presLayoutVars>
          <dgm:chPref val="3"/>
        </dgm:presLayoutVars>
      </dgm:prSet>
      <dgm:spPr/>
      <dgm:t>
        <a:bodyPr/>
        <a:lstStyle/>
        <a:p>
          <a:endParaRPr lang="en-US"/>
        </a:p>
      </dgm:t>
    </dgm:pt>
    <dgm:pt modelId="{675C0043-2607-40E1-ACA3-0C09D8403D34}" type="pres">
      <dgm:prSet presAssocID="{166682A1-406D-4BAC-B4CF-183FEF7F5F93}" presName="rootConnector" presStyleLbl="node3" presStyleIdx="1" presStyleCnt="3"/>
      <dgm:spPr/>
      <dgm:t>
        <a:bodyPr/>
        <a:lstStyle/>
        <a:p>
          <a:endParaRPr lang="en-US"/>
        </a:p>
      </dgm:t>
    </dgm:pt>
    <dgm:pt modelId="{CC7BF068-20AD-421C-9383-58A06877CB06}" type="pres">
      <dgm:prSet presAssocID="{166682A1-406D-4BAC-B4CF-183FEF7F5F93}" presName="hierChild4" presStyleCnt="0"/>
      <dgm:spPr/>
    </dgm:pt>
    <dgm:pt modelId="{E6683FD6-9E20-4A0D-B8AF-E54FF1BEA520}" type="pres">
      <dgm:prSet presAssocID="{3561B7C0-F859-4B62-9C60-D9284C7B5AF5}" presName="Name37" presStyleLbl="parChTrans1D4" presStyleIdx="0" presStyleCnt="2"/>
      <dgm:spPr/>
      <dgm:t>
        <a:bodyPr/>
        <a:lstStyle/>
        <a:p>
          <a:endParaRPr lang="en-US"/>
        </a:p>
      </dgm:t>
    </dgm:pt>
    <dgm:pt modelId="{F69F0DFF-8824-4ABD-A981-EBA6C7D38AE0}" type="pres">
      <dgm:prSet presAssocID="{40027094-E723-4004-8B5F-925252E92AAF}" presName="hierRoot2" presStyleCnt="0">
        <dgm:presLayoutVars>
          <dgm:hierBranch val="init"/>
        </dgm:presLayoutVars>
      </dgm:prSet>
      <dgm:spPr/>
    </dgm:pt>
    <dgm:pt modelId="{999D02C5-A201-46CD-907B-912D50A2D776}" type="pres">
      <dgm:prSet presAssocID="{40027094-E723-4004-8B5F-925252E92AAF}" presName="rootComposite" presStyleCnt="0"/>
      <dgm:spPr/>
    </dgm:pt>
    <dgm:pt modelId="{5BF79733-FD26-4FBA-8941-59BA40C7267F}" type="pres">
      <dgm:prSet presAssocID="{40027094-E723-4004-8B5F-925252E92AAF}" presName="rootText" presStyleLbl="node4" presStyleIdx="0" presStyleCnt="2" custScaleX="148467" custLinFactNeighborX="-57677" custLinFactNeighborY="37748">
        <dgm:presLayoutVars>
          <dgm:chPref val="3"/>
        </dgm:presLayoutVars>
      </dgm:prSet>
      <dgm:spPr/>
      <dgm:t>
        <a:bodyPr/>
        <a:lstStyle/>
        <a:p>
          <a:endParaRPr lang="en-US"/>
        </a:p>
      </dgm:t>
    </dgm:pt>
    <dgm:pt modelId="{8FDA9898-07DB-4BAD-8D74-930D07B5DA2A}" type="pres">
      <dgm:prSet presAssocID="{40027094-E723-4004-8B5F-925252E92AAF}" presName="rootConnector" presStyleLbl="node4" presStyleIdx="0" presStyleCnt="2"/>
      <dgm:spPr/>
      <dgm:t>
        <a:bodyPr/>
        <a:lstStyle/>
        <a:p>
          <a:endParaRPr lang="en-US"/>
        </a:p>
      </dgm:t>
    </dgm:pt>
    <dgm:pt modelId="{47416C72-5C71-431E-B923-463EDABC09A1}" type="pres">
      <dgm:prSet presAssocID="{40027094-E723-4004-8B5F-925252E92AAF}" presName="hierChild4" presStyleCnt="0"/>
      <dgm:spPr/>
    </dgm:pt>
    <dgm:pt modelId="{56F92520-ED27-47B8-A4D9-643115F8145B}" type="pres">
      <dgm:prSet presAssocID="{40027094-E723-4004-8B5F-925252E92AAF}" presName="hierChild5" presStyleCnt="0"/>
      <dgm:spPr/>
    </dgm:pt>
    <dgm:pt modelId="{A22A94D4-5A36-4AC0-9B58-1EA5C5CEF222}" type="pres">
      <dgm:prSet presAssocID="{166682A1-406D-4BAC-B4CF-183FEF7F5F93}" presName="hierChild5" presStyleCnt="0"/>
      <dgm:spPr/>
    </dgm:pt>
    <dgm:pt modelId="{6105F648-610B-4F53-806D-6F0F5898B53E}" type="pres">
      <dgm:prSet presAssocID="{1066B9CE-C108-44AE-A7F7-0CF9F306885D}" presName="Name37" presStyleLbl="parChTrans1D3" presStyleIdx="2" presStyleCnt="3"/>
      <dgm:spPr/>
      <dgm:t>
        <a:bodyPr/>
        <a:lstStyle/>
        <a:p>
          <a:endParaRPr lang="en-US"/>
        </a:p>
      </dgm:t>
    </dgm:pt>
    <dgm:pt modelId="{2F7D05FF-3613-4382-92D0-A1A7DF3854A9}" type="pres">
      <dgm:prSet presAssocID="{5D267386-A388-4A19-9683-5A759415032F}" presName="hierRoot2" presStyleCnt="0">
        <dgm:presLayoutVars>
          <dgm:hierBranch val="init"/>
        </dgm:presLayoutVars>
      </dgm:prSet>
      <dgm:spPr/>
    </dgm:pt>
    <dgm:pt modelId="{659992D2-0A5E-421C-B5C9-1B392DC2204D}" type="pres">
      <dgm:prSet presAssocID="{5D267386-A388-4A19-9683-5A759415032F}" presName="rootComposite" presStyleCnt="0"/>
      <dgm:spPr/>
    </dgm:pt>
    <dgm:pt modelId="{02F9CD10-6007-4E9B-B7B9-B3396822EB83}" type="pres">
      <dgm:prSet presAssocID="{5D267386-A388-4A19-9683-5A759415032F}" presName="rootText" presStyleLbl="node3" presStyleIdx="2" presStyleCnt="3" custScaleX="141528" custScaleY="135855" custLinFactNeighborX="17731" custLinFactNeighborY="48449">
        <dgm:presLayoutVars>
          <dgm:chPref val="3"/>
        </dgm:presLayoutVars>
      </dgm:prSet>
      <dgm:spPr/>
      <dgm:t>
        <a:bodyPr/>
        <a:lstStyle/>
        <a:p>
          <a:endParaRPr lang="en-US"/>
        </a:p>
      </dgm:t>
    </dgm:pt>
    <dgm:pt modelId="{E5A9D4B8-A72B-4C9F-83A1-9EAA44BF4685}" type="pres">
      <dgm:prSet presAssocID="{5D267386-A388-4A19-9683-5A759415032F}" presName="rootConnector" presStyleLbl="node3" presStyleIdx="2" presStyleCnt="3"/>
      <dgm:spPr/>
      <dgm:t>
        <a:bodyPr/>
        <a:lstStyle/>
        <a:p>
          <a:endParaRPr lang="en-US"/>
        </a:p>
      </dgm:t>
    </dgm:pt>
    <dgm:pt modelId="{791AB130-5BF9-431D-AD1C-A816ACAF6F1F}" type="pres">
      <dgm:prSet presAssocID="{5D267386-A388-4A19-9683-5A759415032F}" presName="hierChild4" presStyleCnt="0"/>
      <dgm:spPr/>
    </dgm:pt>
    <dgm:pt modelId="{BE90E0E4-4605-4139-9D99-FB3775B62E2C}" type="pres">
      <dgm:prSet presAssocID="{9E5048FC-A132-4697-B064-314FCBCD3891}" presName="Name37" presStyleLbl="parChTrans1D4" presStyleIdx="1" presStyleCnt="2"/>
      <dgm:spPr/>
      <dgm:t>
        <a:bodyPr/>
        <a:lstStyle/>
        <a:p>
          <a:endParaRPr lang="en-US"/>
        </a:p>
      </dgm:t>
    </dgm:pt>
    <dgm:pt modelId="{7B136E2C-7A10-42E5-A5FD-EC8AF9F4BD0F}" type="pres">
      <dgm:prSet presAssocID="{B9D90C2E-90B2-4D6E-B64B-2D40F5021138}" presName="hierRoot2" presStyleCnt="0">
        <dgm:presLayoutVars>
          <dgm:hierBranch val="init"/>
        </dgm:presLayoutVars>
      </dgm:prSet>
      <dgm:spPr/>
    </dgm:pt>
    <dgm:pt modelId="{26359C48-59C2-42C7-9193-706EB47F484E}" type="pres">
      <dgm:prSet presAssocID="{B9D90C2E-90B2-4D6E-B64B-2D40F5021138}" presName="rootComposite" presStyleCnt="0"/>
      <dgm:spPr/>
    </dgm:pt>
    <dgm:pt modelId="{BDCB0261-8667-4036-8974-BDAAE132AE12}" type="pres">
      <dgm:prSet presAssocID="{B9D90C2E-90B2-4D6E-B64B-2D40F5021138}" presName="rootText" presStyleLbl="node4" presStyleIdx="1" presStyleCnt="2" custScaleX="163749" custLinFactNeighborX="19600" custLinFactNeighborY="40650">
        <dgm:presLayoutVars>
          <dgm:chPref val="3"/>
        </dgm:presLayoutVars>
      </dgm:prSet>
      <dgm:spPr/>
      <dgm:t>
        <a:bodyPr/>
        <a:lstStyle/>
        <a:p>
          <a:endParaRPr lang="en-US"/>
        </a:p>
      </dgm:t>
    </dgm:pt>
    <dgm:pt modelId="{AE4184D3-BB1E-4499-8DD9-CF398F459219}" type="pres">
      <dgm:prSet presAssocID="{B9D90C2E-90B2-4D6E-B64B-2D40F5021138}" presName="rootConnector" presStyleLbl="node4" presStyleIdx="1" presStyleCnt="2"/>
      <dgm:spPr/>
      <dgm:t>
        <a:bodyPr/>
        <a:lstStyle/>
        <a:p>
          <a:endParaRPr lang="en-US"/>
        </a:p>
      </dgm:t>
    </dgm:pt>
    <dgm:pt modelId="{6E22DE43-4ED6-4A6A-B084-CFA6BA04036E}" type="pres">
      <dgm:prSet presAssocID="{B9D90C2E-90B2-4D6E-B64B-2D40F5021138}" presName="hierChild4" presStyleCnt="0"/>
      <dgm:spPr/>
    </dgm:pt>
    <dgm:pt modelId="{88546252-67DD-48A5-B9EC-ABB951B28542}" type="pres">
      <dgm:prSet presAssocID="{B9D90C2E-90B2-4D6E-B64B-2D40F5021138}" presName="hierChild5" presStyleCnt="0"/>
      <dgm:spPr/>
    </dgm:pt>
    <dgm:pt modelId="{2737D6B4-9BD7-4730-8796-707E76D6C386}" type="pres">
      <dgm:prSet presAssocID="{5D267386-A388-4A19-9683-5A759415032F}" presName="hierChild5" presStyleCnt="0"/>
      <dgm:spPr/>
    </dgm:pt>
    <dgm:pt modelId="{EB848AEF-E6AE-411C-8D89-ED85E9AAD70E}" type="pres">
      <dgm:prSet presAssocID="{895B11B9-EE49-4FCD-A603-4DDAFB501E43}" presName="hierChild5" presStyleCnt="0"/>
      <dgm:spPr/>
    </dgm:pt>
    <dgm:pt modelId="{CD9B3013-F976-4118-A223-67E57F8406A4}" type="pres">
      <dgm:prSet presAssocID="{62A96AC6-0A6F-4858-8158-9FD7679A405E}" presName="Name37" presStyleLbl="parChTrans1D2" presStyleIdx="2" presStyleCnt="4"/>
      <dgm:spPr/>
      <dgm:t>
        <a:bodyPr/>
        <a:lstStyle/>
        <a:p>
          <a:endParaRPr lang="en-US"/>
        </a:p>
      </dgm:t>
    </dgm:pt>
    <dgm:pt modelId="{FB485B61-00AF-47BD-8105-EAC1DC603161}" type="pres">
      <dgm:prSet presAssocID="{1D0C83FD-47D8-4E1D-9238-B40E723ECEB7}" presName="hierRoot2" presStyleCnt="0">
        <dgm:presLayoutVars>
          <dgm:hierBranch val="init"/>
        </dgm:presLayoutVars>
      </dgm:prSet>
      <dgm:spPr/>
    </dgm:pt>
    <dgm:pt modelId="{A29D9753-AFBE-46C5-8F3E-1C98DC9E6155}" type="pres">
      <dgm:prSet presAssocID="{1D0C83FD-47D8-4E1D-9238-B40E723ECEB7}" presName="rootComposite" presStyleCnt="0"/>
      <dgm:spPr/>
    </dgm:pt>
    <dgm:pt modelId="{96201F20-B731-422C-923C-703811AEA524}" type="pres">
      <dgm:prSet presAssocID="{1D0C83FD-47D8-4E1D-9238-B40E723ECEB7}" presName="rootText" presStyleLbl="node2" presStyleIdx="2" presStyleCnt="3" custScaleX="147079" custScaleY="139352">
        <dgm:presLayoutVars>
          <dgm:chPref val="3"/>
        </dgm:presLayoutVars>
      </dgm:prSet>
      <dgm:spPr/>
      <dgm:t>
        <a:bodyPr/>
        <a:lstStyle/>
        <a:p>
          <a:endParaRPr lang="en-US"/>
        </a:p>
      </dgm:t>
    </dgm:pt>
    <dgm:pt modelId="{4F703AB9-4C97-4FF8-9F01-12FDF4CAFA61}" type="pres">
      <dgm:prSet presAssocID="{1D0C83FD-47D8-4E1D-9238-B40E723ECEB7}" presName="rootConnector" presStyleLbl="node2" presStyleIdx="2" presStyleCnt="3"/>
      <dgm:spPr/>
      <dgm:t>
        <a:bodyPr/>
        <a:lstStyle/>
        <a:p>
          <a:endParaRPr lang="en-US"/>
        </a:p>
      </dgm:t>
    </dgm:pt>
    <dgm:pt modelId="{BD771293-2D66-4555-A4D4-B5CEB2C78F52}" type="pres">
      <dgm:prSet presAssocID="{1D0C83FD-47D8-4E1D-9238-B40E723ECEB7}" presName="hierChild4" presStyleCnt="0"/>
      <dgm:spPr/>
    </dgm:pt>
    <dgm:pt modelId="{42B9B11C-5E00-4952-8132-1F930B9AF777}" type="pres">
      <dgm:prSet presAssocID="{1D0C83FD-47D8-4E1D-9238-B40E723ECEB7}" presName="hierChild5" presStyleCnt="0"/>
      <dgm:spPr/>
    </dgm:pt>
    <dgm:pt modelId="{939E77DA-B0A6-4F78-A2B1-810C90E73926}" type="pres">
      <dgm:prSet presAssocID="{8B0B22C1-FAB8-4B8B-8531-161EB458339C}" presName="hierChild3" presStyleCnt="0"/>
      <dgm:spPr/>
    </dgm:pt>
    <dgm:pt modelId="{234CFBA0-AE15-4B0E-8D31-5E61755D613E}" type="pres">
      <dgm:prSet presAssocID="{EE8C01E8-BFBE-4AC9-8358-C7F3874CD024}" presName="Name111" presStyleLbl="parChTrans1D2" presStyleIdx="3" presStyleCnt="4"/>
      <dgm:spPr/>
      <dgm:t>
        <a:bodyPr/>
        <a:lstStyle/>
        <a:p>
          <a:endParaRPr lang="en-US"/>
        </a:p>
      </dgm:t>
    </dgm:pt>
    <dgm:pt modelId="{30941B38-7699-4E52-B560-542BC2DCC11C}" type="pres">
      <dgm:prSet presAssocID="{99C257E5-4B42-4920-8E96-1C320F2A634B}" presName="hierRoot3" presStyleCnt="0">
        <dgm:presLayoutVars>
          <dgm:hierBranch val="init"/>
        </dgm:presLayoutVars>
      </dgm:prSet>
      <dgm:spPr/>
    </dgm:pt>
    <dgm:pt modelId="{B7242C42-2D83-4053-B3CF-359D4C067967}" type="pres">
      <dgm:prSet presAssocID="{99C257E5-4B42-4920-8E96-1C320F2A634B}" presName="rootComposite3" presStyleCnt="0"/>
      <dgm:spPr/>
    </dgm:pt>
    <dgm:pt modelId="{4D558906-1B96-4E8D-867D-70614183F0D0}" type="pres">
      <dgm:prSet presAssocID="{99C257E5-4B42-4920-8E96-1C320F2A634B}" presName="rootText3" presStyleLbl="asst1" presStyleIdx="0" presStyleCnt="1" custScaleX="130919">
        <dgm:presLayoutVars>
          <dgm:chPref val="3"/>
        </dgm:presLayoutVars>
      </dgm:prSet>
      <dgm:spPr/>
      <dgm:t>
        <a:bodyPr/>
        <a:lstStyle/>
        <a:p>
          <a:endParaRPr lang="en-US"/>
        </a:p>
      </dgm:t>
    </dgm:pt>
    <dgm:pt modelId="{DF2A8BC3-17E0-4483-9FE5-288362BFCC88}" type="pres">
      <dgm:prSet presAssocID="{99C257E5-4B42-4920-8E96-1C320F2A634B}" presName="rootConnector3" presStyleLbl="asst1" presStyleIdx="0" presStyleCnt="1"/>
      <dgm:spPr/>
      <dgm:t>
        <a:bodyPr/>
        <a:lstStyle/>
        <a:p>
          <a:endParaRPr lang="en-US"/>
        </a:p>
      </dgm:t>
    </dgm:pt>
    <dgm:pt modelId="{C8BD6EC1-F98B-4E22-9A33-425BB7B2C900}" type="pres">
      <dgm:prSet presAssocID="{99C257E5-4B42-4920-8E96-1C320F2A634B}" presName="hierChild6" presStyleCnt="0"/>
      <dgm:spPr/>
    </dgm:pt>
    <dgm:pt modelId="{AD8F956C-BC8F-4429-85DA-7A017A4081A4}" type="pres">
      <dgm:prSet presAssocID="{99C257E5-4B42-4920-8E96-1C320F2A634B}" presName="hierChild7" presStyleCnt="0"/>
      <dgm:spPr/>
    </dgm:pt>
  </dgm:ptLst>
  <dgm:cxnLst>
    <dgm:cxn modelId="{ECEB8F28-0163-4079-B312-32C3DCBCD6EE}" type="presOf" srcId="{1066B9CE-C108-44AE-A7F7-0CF9F306885D}" destId="{6105F648-610B-4F53-806D-6F0F5898B53E}" srcOrd="0" destOrd="0" presId="urn:microsoft.com/office/officeart/2005/8/layout/orgChart1"/>
    <dgm:cxn modelId="{B5A9756D-46C4-4DB8-938E-4A3F72E43E61}" type="presOf" srcId="{166682A1-406D-4BAC-B4CF-183FEF7F5F93}" destId="{3A92BB1E-45D7-4E1D-98D6-ECB98B534573}" srcOrd="0" destOrd="0" presId="urn:microsoft.com/office/officeart/2005/8/layout/orgChart1"/>
    <dgm:cxn modelId="{F25A28E3-B196-4E8A-BAD5-E699D27D244C}" srcId="{166682A1-406D-4BAC-B4CF-183FEF7F5F93}" destId="{40027094-E723-4004-8B5F-925252E92AAF}" srcOrd="0" destOrd="0" parTransId="{3561B7C0-F859-4B62-9C60-D9284C7B5AF5}" sibTransId="{A3299BBA-1A7B-4D2E-B9DA-68AA0D5CE5F5}"/>
    <dgm:cxn modelId="{1FA89642-7B29-4847-B11E-7E0AC70324C5}" type="presOf" srcId="{B81FBDD6-9674-448F-A422-D3938A8B7057}" destId="{264175F2-D048-4967-BF9A-0A9EF4BECDCB}" srcOrd="0" destOrd="0" presId="urn:microsoft.com/office/officeart/2005/8/layout/orgChart1"/>
    <dgm:cxn modelId="{05E780A2-CBAB-4B10-BBB3-BE0364CDD31D}" type="presOf" srcId="{CA0BED11-A117-4FE6-94D0-FEB60A284433}" destId="{44CBF70E-7B07-4418-B87F-BBB1C6D1E4F9}" srcOrd="0" destOrd="0" presId="urn:microsoft.com/office/officeart/2005/8/layout/orgChart1"/>
    <dgm:cxn modelId="{29EF6BEB-80EF-4DD1-BBCC-BE7DD7030B46}" type="presOf" srcId="{99C257E5-4B42-4920-8E96-1C320F2A634B}" destId="{4D558906-1B96-4E8D-867D-70614183F0D0}" srcOrd="0" destOrd="0" presId="urn:microsoft.com/office/officeart/2005/8/layout/orgChart1"/>
    <dgm:cxn modelId="{5B4ADB32-046C-495E-BC21-29C2810A7EF7}" type="presOf" srcId="{2D17B886-D97C-4066-BFEC-BA47BC079FA0}" destId="{A52693FF-4947-48B1-B929-95853B8F5B41}" srcOrd="0" destOrd="0" presId="urn:microsoft.com/office/officeart/2005/8/layout/orgChart1"/>
    <dgm:cxn modelId="{C946A592-0010-4B96-A1C9-F324B079CE50}" type="presOf" srcId="{166682A1-406D-4BAC-B4CF-183FEF7F5F93}" destId="{675C0043-2607-40E1-ACA3-0C09D8403D34}" srcOrd="1" destOrd="0" presId="urn:microsoft.com/office/officeart/2005/8/layout/orgChart1"/>
    <dgm:cxn modelId="{4BA5E8D5-62DE-48CA-ABB1-75A25AAAACAF}" srcId="{0D9EFBF7-3C0B-4A94-BD75-974A74FF724E}" destId="{8B0B22C1-FAB8-4B8B-8531-161EB458339C}" srcOrd="0" destOrd="0" parTransId="{3D9CDC5C-942A-486A-BC72-B456735E3A16}" sibTransId="{C19BD4CE-75D0-48E2-AD59-FDC97E23B727}"/>
    <dgm:cxn modelId="{68A0D1AC-9805-418A-84D0-A91FDBA88345}" srcId="{5D267386-A388-4A19-9683-5A759415032F}" destId="{B9D90C2E-90B2-4D6E-B64B-2D40F5021138}" srcOrd="0" destOrd="0" parTransId="{9E5048FC-A132-4697-B064-314FCBCD3891}" sibTransId="{426E615A-7FE7-4C1D-B0E9-199ABA77F70F}"/>
    <dgm:cxn modelId="{3F34A77A-1A92-449D-967B-88A839770E48}" type="presOf" srcId="{0D06FBEA-6FEC-4872-99EC-79B6FE9B8315}" destId="{4E39CA42-822B-4BB3-B1CC-178708AC7A52}" srcOrd="0" destOrd="0" presId="urn:microsoft.com/office/officeart/2005/8/layout/orgChart1"/>
    <dgm:cxn modelId="{C4DFE41A-80F4-4811-B890-136D2BBB002B}" type="presOf" srcId="{1D0C83FD-47D8-4E1D-9238-B40E723ECEB7}" destId="{96201F20-B731-422C-923C-703811AEA524}" srcOrd="0" destOrd="0" presId="urn:microsoft.com/office/officeart/2005/8/layout/orgChart1"/>
    <dgm:cxn modelId="{476736F6-8EA9-45D0-9555-26ABE4111C3B}" type="presOf" srcId="{40027094-E723-4004-8B5F-925252E92AAF}" destId="{8FDA9898-07DB-4BAD-8D74-930D07B5DA2A}" srcOrd="1" destOrd="0" presId="urn:microsoft.com/office/officeart/2005/8/layout/orgChart1"/>
    <dgm:cxn modelId="{384D6D60-2620-4613-B4AA-68BBCE09D3BA}" srcId="{CA0BED11-A117-4FE6-94D0-FEB60A284433}" destId="{0D06FBEA-6FEC-4872-99EC-79B6FE9B8315}" srcOrd="0" destOrd="0" parTransId="{B81FBDD6-9674-448F-A422-D3938A8B7057}" sibTransId="{FA175ADC-B3E4-438A-9C5A-7DE8CF72725A}"/>
    <dgm:cxn modelId="{7C94E277-6E42-49DE-8EE7-DF4D54F9EAD8}" type="presOf" srcId="{EE8C01E8-BFBE-4AC9-8358-C7F3874CD024}" destId="{234CFBA0-AE15-4B0E-8D31-5E61755D613E}" srcOrd="0" destOrd="0" presId="urn:microsoft.com/office/officeart/2005/8/layout/orgChart1"/>
    <dgm:cxn modelId="{723031AF-252D-4A05-BC95-6CFCF2CD9A97}" type="presOf" srcId="{62A96AC6-0A6F-4858-8158-9FD7679A405E}" destId="{CD9B3013-F976-4118-A223-67E57F8406A4}" srcOrd="0" destOrd="0" presId="urn:microsoft.com/office/officeart/2005/8/layout/orgChart1"/>
    <dgm:cxn modelId="{00609BCD-C7C4-4415-AA7C-049AC5A0018C}" type="presOf" srcId="{5D267386-A388-4A19-9683-5A759415032F}" destId="{02F9CD10-6007-4E9B-B7B9-B3396822EB83}" srcOrd="0" destOrd="0" presId="urn:microsoft.com/office/officeart/2005/8/layout/orgChart1"/>
    <dgm:cxn modelId="{36A9855C-473E-4651-9170-5081C85CAC1F}" type="presOf" srcId="{B9D90C2E-90B2-4D6E-B64B-2D40F5021138}" destId="{AE4184D3-BB1E-4499-8DD9-CF398F459219}" srcOrd="1" destOrd="0" presId="urn:microsoft.com/office/officeart/2005/8/layout/orgChart1"/>
    <dgm:cxn modelId="{9EE4D2F9-F460-4F9D-8C67-C8E9D26C6A9C}" type="presOf" srcId="{99C257E5-4B42-4920-8E96-1C320F2A634B}" destId="{DF2A8BC3-17E0-4483-9FE5-288362BFCC88}" srcOrd="1" destOrd="0" presId="urn:microsoft.com/office/officeart/2005/8/layout/orgChart1"/>
    <dgm:cxn modelId="{3DAF130B-BC97-407B-B7AA-1ACB6E1DFD58}" type="presOf" srcId="{0D9EFBF7-3C0B-4A94-BD75-974A74FF724E}" destId="{8A963E5C-A23B-443A-8ACE-CCA598C3DB6E}" srcOrd="0" destOrd="0" presId="urn:microsoft.com/office/officeart/2005/8/layout/orgChart1"/>
    <dgm:cxn modelId="{1F232224-5792-421F-BFC9-35A7614BE0BB}" type="presOf" srcId="{8B0B22C1-FAB8-4B8B-8531-161EB458339C}" destId="{C5F33A9F-680F-467A-A96D-E5744D62741D}" srcOrd="1" destOrd="0" presId="urn:microsoft.com/office/officeart/2005/8/layout/orgChart1"/>
    <dgm:cxn modelId="{DA1FC16B-B1CD-4165-8B0A-6FCD4390D26F}" srcId="{8B0B22C1-FAB8-4B8B-8531-161EB458339C}" destId="{CA0BED11-A117-4FE6-94D0-FEB60A284433}" srcOrd="1" destOrd="0" parTransId="{2D17B886-D97C-4066-BFEC-BA47BC079FA0}" sibTransId="{171110BF-2D67-4493-B6C8-6238CC6CE359}"/>
    <dgm:cxn modelId="{A6C8A9DF-1A3C-4149-B35D-9B265CA5F1AB}" type="presOf" srcId="{40027094-E723-4004-8B5F-925252E92AAF}" destId="{5BF79733-FD26-4FBA-8941-59BA40C7267F}" srcOrd="0" destOrd="0" presId="urn:microsoft.com/office/officeart/2005/8/layout/orgChart1"/>
    <dgm:cxn modelId="{3E1CE566-C7A4-4AA7-B961-A85E5E630605}" type="presOf" srcId="{1D0C83FD-47D8-4E1D-9238-B40E723ECEB7}" destId="{4F703AB9-4C97-4FF8-9F01-12FDF4CAFA61}" srcOrd="1" destOrd="0" presId="urn:microsoft.com/office/officeart/2005/8/layout/orgChart1"/>
    <dgm:cxn modelId="{1A35D09A-A90B-4A08-985A-FA4477748AD5}" type="presOf" srcId="{5D267386-A388-4A19-9683-5A759415032F}" destId="{E5A9D4B8-A72B-4C9F-83A1-9EAA44BF4685}" srcOrd="1" destOrd="0" presId="urn:microsoft.com/office/officeart/2005/8/layout/orgChart1"/>
    <dgm:cxn modelId="{E6746914-2695-4B76-B0B4-2400B2A04AEB}" type="presOf" srcId="{42866562-CC8D-44E8-98BE-7EB852203B3A}" destId="{2D44F9E6-A9AB-44C1-8A41-02B7E2BC40FD}" srcOrd="0" destOrd="0" presId="urn:microsoft.com/office/officeart/2005/8/layout/orgChart1"/>
    <dgm:cxn modelId="{C73C67D0-2E2E-4912-92CD-1ED03604E441}" type="presOf" srcId="{8B0B22C1-FAB8-4B8B-8531-161EB458339C}" destId="{8B3AE126-6C33-494B-860E-58182B696967}" srcOrd="0" destOrd="0" presId="urn:microsoft.com/office/officeart/2005/8/layout/orgChart1"/>
    <dgm:cxn modelId="{A70E0141-134F-4E39-855C-D965178E4A77}" type="presOf" srcId="{CA0BED11-A117-4FE6-94D0-FEB60A284433}" destId="{51D03682-2BB5-489A-9E33-1F2049A1F9FD}" srcOrd="1" destOrd="0" presId="urn:microsoft.com/office/officeart/2005/8/layout/orgChart1"/>
    <dgm:cxn modelId="{9EAD5125-D995-451E-BAFB-425254BA0459}" srcId="{8B0B22C1-FAB8-4B8B-8531-161EB458339C}" destId="{1D0C83FD-47D8-4E1D-9238-B40E723ECEB7}" srcOrd="3" destOrd="0" parTransId="{62A96AC6-0A6F-4858-8158-9FD7679A405E}" sibTransId="{25E1204A-2C15-4DDD-8B5B-FEB130B68084}"/>
    <dgm:cxn modelId="{74F8686A-D91F-4824-8577-DA068E32AA9B}" srcId="{895B11B9-EE49-4FCD-A603-4DDAFB501E43}" destId="{5D267386-A388-4A19-9683-5A759415032F}" srcOrd="1" destOrd="0" parTransId="{1066B9CE-C108-44AE-A7F7-0CF9F306885D}" sibTransId="{7EDB65FA-7C7A-42C0-B766-6A788F847E4E}"/>
    <dgm:cxn modelId="{3BC5DA41-8C53-4A71-948D-E92D871F49E1}" type="presOf" srcId="{895B11B9-EE49-4FCD-A603-4DDAFB501E43}" destId="{C907D6B6-52E2-4567-826D-9DED1B7DBF63}" srcOrd="1" destOrd="0" presId="urn:microsoft.com/office/officeart/2005/8/layout/orgChart1"/>
    <dgm:cxn modelId="{1C9DEEB0-DC83-4F72-8536-7CD8335D8990}" srcId="{895B11B9-EE49-4FCD-A603-4DDAFB501E43}" destId="{166682A1-406D-4BAC-B4CF-183FEF7F5F93}" srcOrd="0" destOrd="0" parTransId="{B3F0E74D-2E72-49B4-A881-2EBC6CC51B97}" sibTransId="{CD918092-680F-4ADA-BB40-BAB7D3E6A079}"/>
    <dgm:cxn modelId="{A34D32BF-2A09-471F-BBD3-05E0CD4688F3}" type="presOf" srcId="{B9D90C2E-90B2-4D6E-B64B-2D40F5021138}" destId="{BDCB0261-8667-4036-8974-BDAAE132AE12}" srcOrd="0" destOrd="0" presId="urn:microsoft.com/office/officeart/2005/8/layout/orgChart1"/>
    <dgm:cxn modelId="{93BBE42D-D84B-40E5-A688-E635CA12B353}" type="presOf" srcId="{B3F0E74D-2E72-49B4-A881-2EBC6CC51B97}" destId="{48167C86-2AEF-49D5-9501-B5532903A745}" srcOrd="0" destOrd="0" presId="urn:microsoft.com/office/officeart/2005/8/layout/orgChart1"/>
    <dgm:cxn modelId="{9DE463EB-8CA8-47CE-9BEF-6EB4C6354F61}" type="presOf" srcId="{0D06FBEA-6FEC-4872-99EC-79B6FE9B8315}" destId="{615FFAFE-C524-4E0A-B2E9-6268135AAA1D}" srcOrd="1" destOrd="0" presId="urn:microsoft.com/office/officeart/2005/8/layout/orgChart1"/>
    <dgm:cxn modelId="{ACF4506A-3CE4-4AF4-9F6D-930BE5BE0B3E}" type="presOf" srcId="{3561B7C0-F859-4B62-9C60-D9284C7B5AF5}" destId="{E6683FD6-9E20-4A0D-B8AF-E54FF1BEA520}" srcOrd="0" destOrd="0" presId="urn:microsoft.com/office/officeart/2005/8/layout/orgChart1"/>
    <dgm:cxn modelId="{B5F29A78-CB86-4AA6-B4F3-83383E0AE207}" type="presOf" srcId="{895B11B9-EE49-4FCD-A603-4DDAFB501E43}" destId="{1ABB3E2A-AFBC-4D81-84DB-F5C6335E12E0}" srcOrd="0" destOrd="0" presId="urn:microsoft.com/office/officeart/2005/8/layout/orgChart1"/>
    <dgm:cxn modelId="{0D32BB08-1480-40E2-B64D-5D3A38DE4D8B}" type="presOf" srcId="{9E5048FC-A132-4697-B064-314FCBCD3891}" destId="{BE90E0E4-4605-4139-9D99-FB3775B62E2C}" srcOrd="0" destOrd="0" presId="urn:microsoft.com/office/officeart/2005/8/layout/orgChart1"/>
    <dgm:cxn modelId="{D0AC8AD4-B392-4B4B-97DE-5D666718A913}" srcId="{8B0B22C1-FAB8-4B8B-8531-161EB458339C}" destId="{99C257E5-4B42-4920-8E96-1C320F2A634B}" srcOrd="0" destOrd="0" parTransId="{EE8C01E8-BFBE-4AC9-8358-C7F3874CD024}" sibTransId="{2293C96F-F9C7-4E51-BE76-6E3FF3E0EFA9}"/>
    <dgm:cxn modelId="{4E83CB5B-AAC7-4A46-AC81-1486C2106E70}" srcId="{8B0B22C1-FAB8-4B8B-8531-161EB458339C}" destId="{895B11B9-EE49-4FCD-A603-4DDAFB501E43}" srcOrd="2" destOrd="0" parTransId="{42866562-CC8D-44E8-98BE-7EB852203B3A}" sibTransId="{C4D0A44F-BE61-4206-A489-39ED93FA6D83}"/>
    <dgm:cxn modelId="{33269D3A-90F1-4E1A-914A-F3BDE1EF8CC9}" type="presParOf" srcId="{8A963E5C-A23B-443A-8ACE-CCA598C3DB6E}" destId="{D6FE8BA0-635C-4EF0-83FD-594EDF4FA4FF}" srcOrd="0" destOrd="0" presId="urn:microsoft.com/office/officeart/2005/8/layout/orgChart1"/>
    <dgm:cxn modelId="{B8939691-7558-439A-9A75-00B50CE73A17}" type="presParOf" srcId="{D6FE8BA0-635C-4EF0-83FD-594EDF4FA4FF}" destId="{E71F7303-7A85-4019-8819-AA97829AB0A8}" srcOrd="0" destOrd="0" presId="urn:microsoft.com/office/officeart/2005/8/layout/orgChart1"/>
    <dgm:cxn modelId="{ABF511E1-7624-4F0E-A246-5F617AF79455}" type="presParOf" srcId="{E71F7303-7A85-4019-8819-AA97829AB0A8}" destId="{8B3AE126-6C33-494B-860E-58182B696967}" srcOrd="0" destOrd="0" presId="urn:microsoft.com/office/officeart/2005/8/layout/orgChart1"/>
    <dgm:cxn modelId="{DADC3195-FBD4-43D3-9607-125368195427}" type="presParOf" srcId="{E71F7303-7A85-4019-8819-AA97829AB0A8}" destId="{C5F33A9F-680F-467A-A96D-E5744D62741D}" srcOrd="1" destOrd="0" presId="urn:microsoft.com/office/officeart/2005/8/layout/orgChart1"/>
    <dgm:cxn modelId="{3C2B3ECC-4C07-4BDD-BD97-615E5E112F16}" type="presParOf" srcId="{D6FE8BA0-635C-4EF0-83FD-594EDF4FA4FF}" destId="{84EE6DAD-B52F-405F-995C-25F64A76AD5F}" srcOrd="1" destOrd="0" presId="urn:microsoft.com/office/officeart/2005/8/layout/orgChart1"/>
    <dgm:cxn modelId="{FC21EB89-FABC-492D-8059-8B8281481ED4}" type="presParOf" srcId="{84EE6DAD-B52F-405F-995C-25F64A76AD5F}" destId="{A52693FF-4947-48B1-B929-95853B8F5B41}" srcOrd="0" destOrd="0" presId="urn:microsoft.com/office/officeart/2005/8/layout/orgChart1"/>
    <dgm:cxn modelId="{E3E03E6B-4699-488B-BF5A-3F0A379BE108}" type="presParOf" srcId="{84EE6DAD-B52F-405F-995C-25F64A76AD5F}" destId="{F45C835A-54D5-4CD1-9C86-90FDD548EB54}" srcOrd="1" destOrd="0" presId="urn:microsoft.com/office/officeart/2005/8/layout/orgChart1"/>
    <dgm:cxn modelId="{ACF0DCBD-6A8B-4267-AF2A-C721EE5048C3}" type="presParOf" srcId="{F45C835A-54D5-4CD1-9C86-90FDD548EB54}" destId="{E735827F-0EA3-4348-B3D7-DC0BF20A440E}" srcOrd="0" destOrd="0" presId="urn:microsoft.com/office/officeart/2005/8/layout/orgChart1"/>
    <dgm:cxn modelId="{F56E248B-DB06-4591-8A52-EC7C882BFAFC}" type="presParOf" srcId="{E735827F-0EA3-4348-B3D7-DC0BF20A440E}" destId="{44CBF70E-7B07-4418-B87F-BBB1C6D1E4F9}" srcOrd="0" destOrd="0" presId="urn:microsoft.com/office/officeart/2005/8/layout/orgChart1"/>
    <dgm:cxn modelId="{5AADE0B1-3CA9-46E4-8529-A318F07E2806}" type="presParOf" srcId="{E735827F-0EA3-4348-B3D7-DC0BF20A440E}" destId="{51D03682-2BB5-489A-9E33-1F2049A1F9FD}" srcOrd="1" destOrd="0" presId="urn:microsoft.com/office/officeart/2005/8/layout/orgChart1"/>
    <dgm:cxn modelId="{F237ECC6-432F-491A-8BE2-CB557F8599FA}" type="presParOf" srcId="{F45C835A-54D5-4CD1-9C86-90FDD548EB54}" destId="{14FAFE25-1BD8-4CAB-B656-E119074E0885}" srcOrd="1" destOrd="0" presId="urn:microsoft.com/office/officeart/2005/8/layout/orgChart1"/>
    <dgm:cxn modelId="{7FBE500F-D141-4FB8-B9A3-65F066950ECF}" type="presParOf" srcId="{14FAFE25-1BD8-4CAB-B656-E119074E0885}" destId="{264175F2-D048-4967-BF9A-0A9EF4BECDCB}" srcOrd="0" destOrd="0" presId="urn:microsoft.com/office/officeart/2005/8/layout/orgChart1"/>
    <dgm:cxn modelId="{5E642C1F-549E-410F-BB5F-0FD23CFE4E3E}" type="presParOf" srcId="{14FAFE25-1BD8-4CAB-B656-E119074E0885}" destId="{FDA4AD23-F88E-49A8-BE18-92B741787D7B}" srcOrd="1" destOrd="0" presId="urn:microsoft.com/office/officeart/2005/8/layout/orgChart1"/>
    <dgm:cxn modelId="{2B15F700-10C7-454D-8059-696DE4B40DD0}" type="presParOf" srcId="{FDA4AD23-F88E-49A8-BE18-92B741787D7B}" destId="{3FFD41D0-1443-4688-B879-6007149F5018}" srcOrd="0" destOrd="0" presId="urn:microsoft.com/office/officeart/2005/8/layout/orgChart1"/>
    <dgm:cxn modelId="{F4676D18-ECF9-4B4B-96B6-4C9684D1E4E3}" type="presParOf" srcId="{3FFD41D0-1443-4688-B879-6007149F5018}" destId="{4E39CA42-822B-4BB3-B1CC-178708AC7A52}" srcOrd="0" destOrd="0" presId="urn:microsoft.com/office/officeart/2005/8/layout/orgChart1"/>
    <dgm:cxn modelId="{92252325-1B10-4D81-8B86-45E514945DA8}" type="presParOf" srcId="{3FFD41D0-1443-4688-B879-6007149F5018}" destId="{615FFAFE-C524-4E0A-B2E9-6268135AAA1D}" srcOrd="1" destOrd="0" presId="urn:microsoft.com/office/officeart/2005/8/layout/orgChart1"/>
    <dgm:cxn modelId="{D2DC5773-22B8-43B7-8A8B-D391C412557E}" type="presParOf" srcId="{FDA4AD23-F88E-49A8-BE18-92B741787D7B}" destId="{B66499CC-7688-4CBC-84D1-F55E950124C0}" srcOrd="1" destOrd="0" presId="urn:microsoft.com/office/officeart/2005/8/layout/orgChart1"/>
    <dgm:cxn modelId="{860C330B-62F7-4E5C-8B1C-163225466D90}" type="presParOf" srcId="{FDA4AD23-F88E-49A8-BE18-92B741787D7B}" destId="{E7E3A071-D91B-49CE-B2B5-D504BB5AAA85}" srcOrd="2" destOrd="0" presId="urn:microsoft.com/office/officeart/2005/8/layout/orgChart1"/>
    <dgm:cxn modelId="{5052480C-58AE-4A9E-B84B-58254F4F3A17}" type="presParOf" srcId="{F45C835A-54D5-4CD1-9C86-90FDD548EB54}" destId="{BB2D5DFD-7C51-4C75-A332-E2F1F1CC882F}" srcOrd="2" destOrd="0" presId="urn:microsoft.com/office/officeart/2005/8/layout/orgChart1"/>
    <dgm:cxn modelId="{B93E3C6E-8B1F-4A0D-AE59-6532D5EA738D}" type="presParOf" srcId="{84EE6DAD-B52F-405F-995C-25F64A76AD5F}" destId="{2D44F9E6-A9AB-44C1-8A41-02B7E2BC40FD}" srcOrd="2" destOrd="0" presId="urn:microsoft.com/office/officeart/2005/8/layout/orgChart1"/>
    <dgm:cxn modelId="{D8F09580-99A3-49FB-914C-ADD2D0A7D284}" type="presParOf" srcId="{84EE6DAD-B52F-405F-995C-25F64A76AD5F}" destId="{C4FEAE78-9336-461E-8C67-6588A0128626}" srcOrd="3" destOrd="0" presId="urn:microsoft.com/office/officeart/2005/8/layout/orgChart1"/>
    <dgm:cxn modelId="{2146C49D-7C61-4E18-A6E9-006321322AA5}" type="presParOf" srcId="{C4FEAE78-9336-461E-8C67-6588A0128626}" destId="{F8E03E2E-1434-4C29-BEA8-83756A39A8F5}" srcOrd="0" destOrd="0" presId="urn:microsoft.com/office/officeart/2005/8/layout/orgChart1"/>
    <dgm:cxn modelId="{E5AF3E0D-6AF5-442F-A9C8-36F1348DAAD6}" type="presParOf" srcId="{F8E03E2E-1434-4C29-BEA8-83756A39A8F5}" destId="{1ABB3E2A-AFBC-4D81-84DB-F5C6335E12E0}" srcOrd="0" destOrd="0" presId="urn:microsoft.com/office/officeart/2005/8/layout/orgChart1"/>
    <dgm:cxn modelId="{9D318047-D6FB-4510-8858-265361747529}" type="presParOf" srcId="{F8E03E2E-1434-4C29-BEA8-83756A39A8F5}" destId="{C907D6B6-52E2-4567-826D-9DED1B7DBF63}" srcOrd="1" destOrd="0" presId="urn:microsoft.com/office/officeart/2005/8/layout/orgChart1"/>
    <dgm:cxn modelId="{DB4AE868-C466-42F8-A98D-7EDE69F5FA80}" type="presParOf" srcId="{C4FEAE78-9336-461E-8C67-6588A0128626}" destId="{DB338B9E-AD0E-4B74-8726-5EA36CA47F29}" srcOrd="1" destOrd="0" presId="urn:microsoft.com/office/officeart/2005/8/layout/orgChart1"/>
    <dgm:cxn modelId="{97E32319-43BA-4D65-BFB6-B1DE0E17C28B}" type="presParOf" srcId="{DB338B9E-AD0E-4B74-8726-5EA36CA47F29}" destId="{48167C86-2AEF-49D5-9501-B5532903A745}" srcOrd="0" destOrd="0" presId="urn:microsoft.com/office/officeart/2005/8/layout/orgChart1"/>
    <dgm:cxn modelId="{AEA0933B-BDD2-410A-8D9F-33FC08449B63}" type="presParOf" srcId="{DB338B9E-AD0E-4B74-8726-5EA36CA47F29}" destId="{AA1826C3-97B6-4130-9C7C-7E59EB23E2AA}" srcOrd="1" destOrd="0" presId="urn:microsoft.com/office/officeart/2005/8/layout/orgChart1"/>
    <dgm:cxn modelId="{A216D654-2782-4CA4-8FEB-60ECE6A26211}" type="presParOf" srcId="{AA1826C3-97B6-4130-9C7C-7E59EB23E2AA}" destId="{1848CD1A-E607-4B7D-A561-8CA61C961A9B}" srcOrd="0" destOrd="0" presId="urn:microsoft.com/office/officeart/2005/8/layout/orgChart1"/>
    <dgm:cxn modelId="{8A8C7BB5-9871-42A6-9D21-D596DC622D15}" type="presParOf" srcId="{1848CD1A-E607-4B7D-A561-8CA61C961A9B}" destId="{3A92BB1E-45D7-4E1D-98D6-ECB98B534573}" srcOrd="0" destOrd="0" presId="urn:microsoft.com/office/officeart/2005/8/layout/orgChart1"/>
    <dgm:cxn modelId="{D07108D8-5A5A-46ED-8117-9A3CB237E04D}" type="presParOf" srcId="{1848CD1A-E607-4B7D-A561-8CA61C961A9B}" destId="{675C0043-2607-40E1-ACA3-0C09D8403D34}" srcOrd="1" destOrd="0" presId="urn:microsoft.com/office/officeart/2005/8/layout/orgChart1"/>
    <dgm:cxn modelId="{6B134BC0-17F6-486D-8B04-8D1B6F9FCE09}" type="presParOf" srcId="{AA1826C3-97B6-4130-9C7C-7E59EB23E2AA}" destId="{CC7BF068-20AD-421C-9383-58A06877CB06}" srcOrd="1" destOrd="0" presId="urn:microsoft.com/office/officeart/2005/8/layout/orgChart1"/>
    <dgm:cxn modelId="{70E3C91F-197F-4B50-B527-9FE013CDAA47}" type="presParOf" srcId="{CC7BF068-20AD-421C-9383-58A06877CB06}" destId="{E6683FD6-9E20-4A0D-B8AF-E54FF1BEA520}" srcOrd="0" destOrd="0" presId="urn:microsoft.com/office/officeart/2005/8/layout/orgChart1"/>
    <dgm:cxn modelId="{54811EE6-B081-4BCE-88C0-31FA9B00EBF8}" type="presParOf" srcId="{CC7BF068-20AD-421C-9383-58A06877CB06}" destId="{F69F0DFF-8824-4ABD-A981-EBA6C7D38AE0}" srcOrd="1" destOrd="0" presId="urn:microsoft.com/office/officeart/2005/8/layout/orgChart1"/>
    <dgm:cxn modelId="{F01E0FEE-EB54-4A25-A3EE-A1FB1085DF39}" type="presParOf" srcId="{F69F0DFF-8824-4ABD-A981-EBA6C7D38AE0}" destId="{999D02C5-A201-46CD-907B-912D50A2D776}" srcOrd="0" destOrd="0" presId="urn:microsoft.com/office/officeart/2005/8/layout/orgChart1"/>
    <dgm:cxn modelId="{EB38F33C-94FD-43CA-9779-619189ACA2CA}" type="presParOf" srcId="{999D02C5-A201-46CD-907B-912D50A2D776}" destId="{5BF79733-FD26-4FBA-8941-59BA40C7267F}" srcOrd="0" destOrd="0" presId="urn:microsoft.com/office/officeart/2005/8/layout/orgChart1"/>
    <dgm:cxn modelId="{332BA934-AD16-4938-B4A5-5F0C5CF20107}" type="presParOf" srcId="{999D02C5-A201-46CD-907B-912D50A2D776}" destId="{8FDA9898-07DB-4BAD-8D74-930D07B5DA2A}" srcOrd="1" destOrd="0" presId="urn:microsoft.com/office/officeart/2005/8/layout/orgChart1"/>
    <dgm:cxn modelId="{AF0C7CB3-7174-4207-BD26-161BE7BED9C2}" type="presParOf" srcId="{F69F0DFF-8824-4ABD-A981-EBA6C7D38AE0}" destId="{47416C72-5C71-431E-B923-463EDABC09A1}" srcOrd="1" destOrd="0" presId="urn:microsoft.com/office/officeart/2005/8/layout/orgChart1"/>
    <dgm:cxn modelId="{8447AB70-01E4-40DC-9678-DB3A6ED23263}" type="presParOf" srcId="{F69F0DFF-8824-4ABD-A981-EBA6C7D38AE0}" destId="{56F92520-ED27-47B8-A4D9-643115F8145B}" srcOrd="2" destOrd="0" presId="urn:microsoft.com/office/officeart/2005/8/layout/orgChart1"/>
    <dgm:cxn modelId="{1D6CEC06-CBF3-42CE-81C8-205C27409192}" type="presParOf" srcId="{AA1826C3-97B6-4130-9C7C-7E59EB23E2AA}" destId="{A22A94D4-5A36-4AC0-9B58-1EA5C5CEF222}" srcOrd="2" destOrd="0" presId="urn:microsoft.com/office/officeart/2005/8/layout/orgChart1"/>
    <dgm:cxn modelId="{B85E1A3F-4235-41A4-943A-57A6AAB52B68}" type="presParOf" srcId="{DB338B9E-AD0E-4B74-8726-5EA36CA47F29}" destId="{6105F648-610B-4F53-806D-6F0F5898B53E}" srcOrd="2" destOrd="0" presId="urn:microsoft.com/office/officeart/2005/8/layout/orgChart1"/>
    <dgm:cxn modelId="{63BF491D-77D9-4A6F-A512-5742610C763B}" type="presParOf" srcId="{DB338B9E-AD0E-4B74-8726-5EA36CA47F29}" destId="{2F7D05FF-3613-4382-92D0-A1A7DF3854A9}" srcOrd="3" destOrd="0" presId="urn:microsoft.com/office/officeart/2005/8/layout/orgChart1"/>
    <dgm:cxn modelId="{82995F18-410D-4BF6-BFB6-010D66424430}" type="presParOf" srcId="{2F7D05FF-3613-4382-92D0-A1A7DF3854A9}" destId="{659992D2-0A5E-421C-B5C9-1B392DC2204D}" srcOrd="0" destOrd="0" presId="urn:microsoft.com/office/officeart/2005/8/layout/orgChart1"/>
    <dgm:cxn modelId="{D90EDBDF-9599-459B-9B75-439B3E7BC080}" type="presParOf" srcId="{659992D2-0A5E-421C-B5C9-1B392DC2204D}" destId="{02F9CD10-6007-4E9B-B7B9-B3396822EB83}" srcOrd="0" destOrd="0" presId="urn:microsoft.com/office/officeart/2005/8/layout/orgChart1"/>
    <dgm:cxn modelId="{ECE6BC37-774D-4CF5-83A2-BB47978F1BCE}" type="presParOf" srcId="{659992D2-0A5E-421C-B5C9-1B392DC2204D}" destId="{E5A9D4B8-A72B-4C9F-83A1-9EAA44BF4685}" srcOrd="1" destOrd="0" presId="urn:microsoft.com/office/officeart/2005/8/layout/orgChart1"/>
    <dgm:cxn modelId="{77DB0FBB-6E25-4AF1-84F6-E7DDF050E63A}" type="presParOf" srcId="{2F7D05FF-3613-4382-92D0-A1A7DF3854A9}" destId="{791AB130-5BF9-431D-AD1C-A816ACAF6F1F}" srcOrd="1" destOrd="0" presId="urn:microsoft.com/office/officeart/2005/8/layout/orgChart1"/>
    <dgm:cxn modelId="{32C9145F-5B44-4033-9548-DC59EA6C2379}" type="presParOf" srcId="{791AB130-5BF9-431D-AD1C-A816ACAF6F1F}" destId="{BE90E0E4-4605-4139-9D99-FB3775B62E2C}" srcOrd="0" destOrd="0" presId="urn:microsoft.com/office/officeart/2005/8/layout/orgChart1"/>
    <dgm:cxn modelId="{47AA2067-45A3-4005-B7C2-CAF4A6B2009E}" type="presParOf" srcId="{791AB130-5BF9-431D-AD1C-A816ACAF6F1F}" destId="{7B136E2C-7A10-42E5-A5FD-EC8AF9F4BD0F}" srcOrd="1" destOrd="0" presId="urn:microsoft.com/office/officeart/2005/8/layout/orgChart1"/>
    <dgm:cxn modelId="{F842718D-27B4-4F35-B815-D68F672629D5}" type="presParOf" srcId="{7B136E2C-7A10-42E5-A5FD-EC8AF9F4BD0F}" destId="{26359C48-59C2-42C7-9193-706EB47F484E}" srcOrd="0" destOrd="0" presId="urn:microsoft.com/office/officeart/2005/8/layout/orgChart1"/>
    <dgm:cxn modelId="{479F9C7A-59B6-48B7-99B5-5315815333F6}" type="presParOf" srcId="{26359C48-59C2-42C7-9193-706EB47F484E}" destId="{BDCB0261-8667-4036-8974-BDAAE132AE12}" srcOrd="0" destOrd="0" presId="urn:microsoft.com/office/officeart/2005/8/layout/orgChart1"/>
    <dgm:cxn modelId="{92399D11-828E-4658-B080-1F82EF5B07E2}" type="presParOf" srcId="{26359C48-59C2-42C7-9193-706EB47F484E}" destId="{AE4184D3-BB1E-4499-8DD9-CF398F459219}" srcOrd="1" destOrd="0" presId="urn:microsoft.com/office/officeart/2005/8/layout/orgChart1"/>
    <dgm:cxn modelId="{EB4546AB-1DFD-4CA2-AB6E-9398064BBA07}" type="presParOf" srcId="{7B136E2C-7A10-42E5-A5FD-EC8AF9F4BD0F}" destId="{6E22DE43-4ED6-4A6A-B084-CFA6BA04036E}" srcOrd="1" destOrd="0" presId="urn:microsoft.com/office/officeart/2005/8/layout/orgChart1"/>
    <dgm:cxn modelId="{1946E582-7C9E-4DBB-8503-05298ED0BDF6}" type="presParOf" srcId="{7B136E2C-7A10-42E5-A5FD-EC8AF9F4BD0F}" destId="{88546252-67DD-48A5-B9EC-ABB951B28542}" srcOrd="2" destOrd="0" presId="urn:microsoft.com/office/officeart/2005/8/layout/orgChart1"/>
    <dgm:cxn modelId="{D52BEBBE-DE51-4412-B3FB-33832098CE72}" type="presParOf" srcId="{2F7D05FF-3613-4382-92D0-A1A7DF3854A9}" destId="{2737D6B4-9BD7-4730-8796-707E76D6C386}" srcOrd="2" destOrd="0" presId="urn:microsoft.com/office/officeart/2005/8/layout/orgChart1"/>
    <dgm:cxn modelId="{58EA8DB1-00E1-4D71-8B88-4FA3D206C6F3}" type="presParOf" srcId="{C4FEAE78-9336-461E-8C67-6588A0128626}" destId="{EB848AEF-E6AE-411C-8D89-ED85E9AAD70E}" srcOrd="2" destOrd="0" presId="urn:microsoft.com/office/officeart/2005/8/layout/orgChart1"/>
    <dgm:cxn modelId="{48207294-51E0-4279-9B9F-4A733B83093D}" type="presParOf" srcId="{84EE6DAD-B52F-405F-995C-25F64A76AD5F}" destId="{CD9B3013-F976-4118-A223-67E57F8406A4}" srcOrd="4" destOrd="0" presId="urn:microsoft.com/office/officeart/2005/8/layout/orgChart1"/>
    <dgm:cxn modelId="{93355215-D532-4CAF-B401-2D462D841F67}" type="presParOf" srcId="{84EE6DAD-B52F-405F-995C-25F64A76AD5F}" destId="{FB485B61-00AF-47BD-8105-EAC1DC603161}" srcOrd="5" destOrd="0" presId="urn:microsoft.com/office/officeart/2005/8/layout/orgChart1"/>
    <dgm:cxn modelId="{44E9BE08-DD2A-43B4-8CE3-7041672647D8}" type="presParOf" srcId="{FB485B61-00AF-47BD-8105-EAC1DC603161}" destId="{A29D9753-AFBE-46C5-8F3E-1C98DC9E6155}" srcOrd="0" destOrd="0" presId="urn:microsoft.com/office/officeart/2005/8/layout/orgChart1"/>
    <dgm:cxn modelId="{CA5E343E-9145-497C-AA2A-F5A4F16BAF1A}" type="presParOf" srcId="{A29D9753-AFBE-46C5-8F3E-1C98DC9E6155}" destId="{96201F20-B731-422C-923C-703811AEA524}" srcOrd="0" destOrd="0" presId="urn:microsoft.com/office/officeart/2005/8/layout/orgChart1"/>
    <dgm:cxn modelId="{830873DD-0B8F-45CB-B3FF-4BEFFB35A837}" type="presParOf" srcId="{A29D9753-AFBE-46C5-8F3E-1C98DC9E6155}" destId="{4F703AB9-4C97-4FF8-9F01-12FDF4CAFA61}" srcOrd="1" destOrd="0" presId="urn:microsoft.com/office/officeart/2005/8/layout/orgChart1"/>
    <dgm:cxn modelId="{BF2D5046-6C62-409B-BDB3-8B37836991FE}" type="presParOf" srcId="{FB485B61-00AF-47BD-8105-EAC1DC603161}" destId="{BD771293-2D66-4555-A4D4-B5CEB2C78F52}" srcOrd="1" destOrd="0" presId="urn:microsoft.com/office/officeart/2005/8/layout/orgChart1"/>
    <dgm:cxn modelId="{C40EFFB8-2E88-49D9-97AE-86EC91499D95}" type="presParOf" srcId="{FB485B61-00AF-47BD-8105-EAC1DC603161}" destId="{42B9B11C-5E00-4952-8132-1F930B9AF777}" srcOrd="2" destOrd="0" presId="urn:microsoft.com/office/officeart/2005/8/layout/orgChart1"/>
    <dgm:cxn modelId="{027AC9D2-9F96-450E-92CC-8BDFBA8CA30C}" type="presParOf" srcId="{D6FE8BA0-635C-4EF0-83FD-594EDF4FA4FF}" destId="{939E77DA-B0A6-4F78-A2B1-810C90E73926}" srcOrd="2" destOrd="0" presId="urn:microsoft.com/office/officeart/2005/8/layout/orgChart1"/>
    <dgm:cxn modelId="{78910775-87CA-4074-9164-583B969E4EA7}" type="presParOf" srcId="{939E77DA-B0A6-4F78-A2B1-810C90E73926}" destId="{234CFBA0-AE15-4B0E-8D31-5E61755D613E}" srcOrd="0" destOrd="0" presId="urn:microsoft.com/office/officeart/2005/8/layout/orgChart1"/>
    <dgm:cxn modelId="{7206F840-213D-4111-B52E-CC26B7DB2423}" type="presParOf" srcId="{939E77DA-B0A6-4F78-A2B1-810C90E73926}" destId="{30941B38-7699-4E52-B560-542BC2DCC11C}" srcOrd="1" destOrd="0" presId="urn:microsoft.com/office/officeart/2005/8/layout/orgChart1"/>
    <dgm:cxn modelId="{A9D4C04A-3536-4E02-9502-853B88898545}" type="presParOf" srcId="{30941B38-7699-4E52-B560-542BC2DCC11C}" destId="{B7242C42-2D83-4053-B3CF-359D4C067967}" srcOrd="0" destOrd="0" presId="urn:microsoft.com/office/officeart/2005/8/layout/orgChart1"/>
    <dgm:cxn modelId="{FF59F961-25EB-4363-9AB5-407C2C6B4B8C}" type="presParOf" srcId="{B7242C42-2D83-4053-B3CF-359D4C067967}" destId="{4D558906-1B96-4E8D-867D-70614183F0D0}" srcOrd="0" destOrd="0" presId="urn:microsoft.com/office/officeart/2005/8/layout/orgChart1"/>
    <dgm:cxn modelId="{086286A2-C2D9-419F-936C-E80A5D6F4F4A}" type="presParOf" srcId="{B7242C42-2D83-4053-B3CF-359D4C067967}" destId="{DF2A8BC3-17E0-4483-9FE5-288362BFCC88}" srcOrd="1" destOrd="0" presId="urn:microsoft.com/office/officeart/2005/8/layout/orgChart1"/>
    <dgm:cxn modelId="{11008B70-9920-40C5-A9AA-0886784ABD92}" type="presParOf" srcId="{30941B38-7699-4E52-B560-542BC2DCC11C}" destId="{C8BD6EC1-F98B-4E22-9A33-425BB7B2C900}" srcOrd="1" destOrd="0" presId="urn:microsoft.com/office/officeart/2005/8/layout/orgChart1"/>
    <dgm:cxn modelId="{A15CD5EE-D6FB-4388-8255-9D2D30AD033A}" type="presParOf" srcId="{30941B38-7699-4E52-B560-542BC2DCC11C}" destId="{AD8F956C-BC8F-4429-85DA-7A017A4081A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69BFB5-832F-4548-B96D-63DF0CDB1058}"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6077D-D4F4-4666-8B92-A0017EEBD5E3}" type="slidenum">
              <a:rPr lang="en-US" smtClean="0"/>
              <a:t>‹#›</a:t>
            </a:fld>
            <a:endParaRPr lang="en-US"/>
          </a:p>
        </p:txBody>
      </p:sp>
    </p:spTree>
    <p:extLst>
      <p:ext uri="{BB962C8B-B14F-4D97-AF65-F5344CB8AC3E}">
        <p14:creationId xmlns:p14="http://schemas.microsoft.com/office/powerpoint/2010/main" val="179284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examples listed above are possible indicators of failure to cope.  Note that 20% is arbitrary.  Fish are listed and consideration for signs of pain and distress should be given. </a:t>
            </a:r>
            <a:endParaRPr lang="en-US" dirty="0" smtClean="0"/>
          </a:p>
          <a:p>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25</a:t>
            </a:fld>
            <a:endParaRPr lang="en-US"/>
          </a:p>
        </p:txBody>
      </p:sp>
    </p:spTree>
    <p:extLst>
      <p:ext uri="{BB962C8B-B14F-4D97-AF65-F5344CB8AC3E}">
        <p14:creationId xmlns:p14="http://schemas.microsoft.com/office/powerpoint/2010/main" val="28062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have 4 different color note pads to hold up.  Each color represents a score on the physical appearance of the monitoring chart.  The pictures of the mouse are shown and the students should be able to accurately identify the correct category.  </a:t>
            </a:r>
            <a:endParaRPr lang="en-US" dirty="0" smtClean="0"/>
          </a:p>
          <a:p>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36</a:t>
            </a:fld>
            <a:endParaRPr lang="en-US"/>
          </a:p>
        </p:txBody>
      </p:sp>
    </p:spTree>
    <p:extLst>
      <p:ext uri="{BB962C8B-B14F-4D97-AF65-F5344CB8AC3E}">
        <p14:creationId xmlns:p14="http://schemas.microsoft.com/office/powerpoint/2010/main" val="2515703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exercise is to get the students to understand what items to use in the assessment of pain and distress.   Show each of the items and have the students mark yes or no for their use.  Explain how each item could be used and why other should not be used. </a:t>
            </a:r>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37</a:t>
            </a:fld>
            <a:endParaRPr lang="en-US"/>
          </a:p>
        </p:txBody>
      </p:sp>
    </p:spTree>
    <p:extLst>
      <p:ext uri="{BB962C8B-B14F-4D97-AF65-F5344CB8AC3E}">
        <p14:creationId xmlns:p14="http://schemas.microsoft.com/office/powerpoint/2010/main" val="399757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38</a:t>
            </a:fld>
            <a:endParaRPr lang="en-US"/>
          </a:p>
        </p:txBody>
      </p:sp>
    </p:spTree>
    <p:extLst>
      <p:ext uri="{BB962C8B-B14F-4D97-AF65-F5344CB8AC3E}">
        <p14:creationId xmlns:p14="http://schemas.microsoft.com/office/powerpoint/2010/main" val="547191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statements</a:t>
            </a:r>
            <a:r>
              <a:rPr lang="en-US" baseline="0" dirty="0" smtClean="0"/>
              <a:t> listed in this slide are taken from the American Association for Laboratory Animal Science (AALAS) position paper on “Alleviating Pain and Distress in Laboratory Animals.”  In order to determine your role, you must first determine where you fit in the animal research protocol process.  If you are the PI, it is your job to understand and adequately describe the pain and distress the animal is expected to experience.  The institutional lab animal vet or one of the vet staff members should be able to assist with this process because they have been trained to know how this can be identified in each species.  It’s the IACUC’s job to ensure that the information listed in your protocol will ensure the humane and ethical treatment of the animal including making sure the individuals listed on your protocol are adequately trained and can specifically recognize pain and distress in the lab animal and know how to alleviate it.  Finally, the research staff as well as individuals listed on your protocol who are specifically identified to care for your animals need to closely monitor them to ensure that protocol specific treatments are provided or assess if humane end-points are reached. </a:t>
            </a:r>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40</a:t>
            </a:fld>
            <a:endParaRPr lang="en-US"/>
          </a:p>
        </p:txBody>
      </p:sp>
    </p:spTree>
    <p:extLst>
      <p:ext uri="{BB962C8B-B14F-4D97-AF65-F5344CB8AC3E}">
        <p14:creationId xmlns:p14="http://schemas.microsoft.com/office/powerpoint/2010/main" val="3797917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Scenario:  </a:t>
            </a:r>
            <a:r>
              <a:rPr lang="en-US" b="1" baseline="0" dirty="0" smtClean="0"/>
              <a:t>  </a:t>
            </a:r>
            <a:r>
              <a:rPr lang="en-US" baseline="0" dirty="0" smtClean="0"/>
              <a:t>Imagine you’re a Technician, Mr. Hannibal, at A-Team University.  It’s after regular hours and you walk into your animal room which houses male mice.  You look into one of the cages and one of the five mice has red and yellow spots all over its body.  You pick up the mouse and upon further examination, notice that the mouse is very warm and feels much lighter than the other mice for his age and size.  You immediately know something is not right.  In our ICARE training we gave the condition the name ICARE Pox, using a mouse puppet with red and yellow stickers.</a:t>
            </a:r>
          </a:p>
          <a:p>
            <a:endParaRPr lang="en-US" baseline="0" dirty="0" smtClean="0"/>
          </a:p>
          <a:p>
            <a:r>
              <a:rPr lang="en-US" b="1" baseline="0" dirty="0" smtClean="0"/>
              <a:t>Action:  </a:t>
            </a:r>
            <a:r>
              <a:rPr lang="en-US" baseline="0" dirty="0" smtClean="0"/>
              <a:t>At this point, please take about a minute or so to fill out this form based on the information provided to you in the scenario above.  The identifying information (facility, room, cage card#, PI, protocol #, &amp; name of lab contact) in the first section of the form can be made up.  In the next slide you will see a completed form in order to check the accuracy of your completed form.</a:t>
            </a:r>
            <a:endParaRPr lang="en-US" dirty="0" smtClean="0"/>
          </a:p>
        </p:txBody>
      </p:sp>
      <p:sp>
        <p:nvSpPr>
          <p:cNvPr id="4" name="Slide Number Placeholder 3"/>
          <p:cNvSpPr>
            <a:spLocks noGrp="1"/>
          </p:cNvSpPr>
          <p:nvPr>
            <p:ph type="sldNum" sz="quarter" idx="10"/>
          </p:nvPr>
        </p:nvSpPr>
        <p:spPr/>
        <p:txBody>
          <a:bodyPr/>
          <a:lstStyle/>
          <a:p>
            <a:fld id="{8EB6077D-D4F4-4666-8B92-A0017EEBD5E3}" type="slidenum">
              <a:rPr lang="en-US" smtClean="0"/>
              <a:t>41</a:t>
            </a:fld>
            <a:endParaRPr lang="en-US"/>
          </a:p>
        </p:txBody>
      </p:sp>
    </p:spTree>
    <p:extLst>
      <p:ext uri="{BB962C8B-B14F-4D97-AF65-F5344CB8AC3E}">
        <p14:creationId xmlns:p14="http://schemas.microsoft.com/office/powerpoint/2010/main" val="2036324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completed form with all the identifying information listed.  Since the stated problems were not listed individually, we checked the other box and typed in the issues the mouse was experiencing.  </a:t>
            </a:r>
            <a:r>
              <a:rPr lang="en-US" b="1" baseline="0" dirty="0" smtClean="0"/>
              <a:t>However, there is one mistake.  Can you identify what it is?</a:t>
            </a:r>
            <a:r>
              <a:rPr lang="en-US" baseline="0" dirty="0" smtClean="0"/>
              <a:t>  We also circled the affected areas of the mouse’s body based upon the information provided in the scenario.  Finally, we highlighted who we should contact.  It is important to note that the form should be filled out as completely and accurately as possible.  This is requested so that if the form has to be left for the Veterinarian or the Vet Technician, he/she will have all the appropriate information needed to accurately diagnose the problem and treat the animal appropriately.   You may also assess your animal care staff’s training by using the rubrics contained in the slide.</a:t>
            </a:r>
          </a:p>
          <a:p>
            <a:endParaRPr lang="en-US" baseline="0" dirty="0" smtClean="0"/>
          </a:p>
          <a:p>
            <a:r>
              <a:rPr lang="en-US" b="1" baseline="0" dirty="0" smtClean="0"/>
              <a:t>Mistake:  </a:t>
            </a:r>
            <a:r>
              <a:rPr lang="en-US" b="0" baseline="0" dirty="0" smtClean="0"/>
              <a:t>Report says red spots.  Scenario says the mouse has red and yellow spots.</a:t>
            </a:r>
            <a:endParaRPr lang="en-US" b="1" dirty="0" smtClean="0"/>
          </a:p>
          <a:p>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42</a:t>
            </a:fld>
            <a:endParaRPr lang="en-US"/>
          </a:p>
        </p:txBody>
      </p:sp>
    </p:spTree>
    <p:extLst>
      <p:ext uri="{BB962C8B-B14F-4D97-AF65-F5344CB8AC3E}">
        <p14:creationId xmlns:p14="http://schemas.microsoft.com/office/powerpoint/2010/main" val="1073112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the organizational chart for the A-Team University.  You can use this chart as a guide to identify whom to report an incident of pain and distress to.  </a:t>
            </a:r>
            <a:r>
              <a:rPr lang="en-US" i="1" baseline="0" dirty="0"/>
              <a:t>Names have been left out, but the degrees or certifications the person holds are included</a:t>
            </a:r>
            <a:r>
              <a:rPr lang="en-US" baseline="0" dirty="0"/>
              <a:t>.  As stated in the previous slide, we highlighted the fact that the Technician, Mr. Hannibal, would contact the veterinarian on call, specifically because it was after hours.  As you can see from this </a:t>
            </a:r>
            <a:r>
              <a:rPr lang="en-US" baseline="0" dirty="0" smtClean="0"/>
              <a:t>chart, </a:t>
            </a:r>
            <a:r>
              <a:rPr lang="en-US" baseline="0" dirty="0"/>
              <a:t>if you are a </a:t>
            </a:r>
            <a:r>
              <a:rPr lang="en-US" baseline="0" dirty="0" smtClean="0"/>
              <a:t>student, </a:t>
            </a:r>
            <a:r>
              <a:rPr lang="en-US" baseline="0" dirty="0"/>
              <a:t>for </a:t>
            </a:r>
            <a:r>
              <a:rPr lang="en-US" baseline="0" dirty="0" smtClean="0"/>
              <a:t>example, </a:t>
            </a:r>
            <a:r>
              <a:rPr lang="en-US" baseline="0" dirty="0"/>
              <a:t>working in the lab, you can report an incident to the animal care technician.  The animal care technician can report to their team leaders or they can report to the facility manager, veterinary technician or clinical veterinarians.  Of course, if the situation requires, the incident can always be reported the institutional lab animal veterinarian.</a:t>
            </a:r>
            <a:endParaRPr lang="en-US" dirty="0"/>
          </a:p>
        </p:txBody>
      </p:sp>
      <p:sp>
        <p:nvSpPr>
          <p:cNvPr id="4" name="Slide Number Placeholder 3"/>
          <p:cNvSpPr>
            <a:spLocks noGrp="1"/>
          </p:cNvSpPr>
          <p:nvPr>
            <p:ph type="sldNum" sz="quarter" idx="10"/>
          </p:nvPr>
        </p:nvSpPr>
        <p:spPr/>
        <p:txBody>
          <a:bodyPr/>
          <a:lstStyle/>
          <a:p>
            <a:fld id="{CEEA2584-02BA-478A-B46F-41FF6C9B8D5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00613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Use technology like </a:t>
            </a:r>
            <a:r>
              <a:rPr lang="en-US" dirty="0" err="1" smtClean="0"/>
              <a:t>Wordle</a:t>
            </a:r>
            <a:r>
              <a:rPr lang="en-US" dirty="0" smtClean="0"/>
              <a:t> to become familiar with terminology.</a:t>
            </a:r>
          </a:p>
        </p:txBody>
      </p:sp>
      <p:sp>
        <p:nvSpPr>
          <p:cNvPr id="4" name="Slide Number Placeholder 3"/>
          <p:cNvSpPr>
            <a:spLocks noGrp="1"/>
          </p:cNvSpPr>
          <p:nvPr>
            <p:ph type="sldNum" sz="quarter" idx="10"/>
          </p:nvPr>
        </p:nvSpPr>
        <p:spPr/>
        <p:txBody>
          <a:bodyPr/>
          <a:lstStyle/>
          <a:p>
            <a:fld id="{8EB6077D-D4F4-4666-8B92-A0017EEBD5E3}" type="slidenum">
              <a:rPr lang="en-US" smtClean="0"/>
              <a:t>44</a:t>
            </a:fld>
            <a:endParaRPr lang="en-US"/>
          </a:p>
        </p:txBody>
      </p:sp>
    </p:spTree>
    <p:extLst>
      <p:ext uri="{BB962C8B-B14F-4D97-AF65-F5344CB8AC3E}">
        <p14:creationId xmlns:p14="http://schemas.microsoft.com/office/powerpoint/2010/main" val="191366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EB6077D-D4F4-4666-8B92-A0017EEBD5E3}" type="slidenum">
              <a:rPr lang="en-US" smtClean="0"/>
              <a:t>45</a:t>
            </a:fld>
            <a:endParaRPr lang="en-US"/>
          </a:p>
        </p:txBody>
      </p:sp>
    </p:spTree>
    <p:extLst>
      <p:ext uri="{BB962C8B-B14F-4D97-AF65-F5344CB8AC3E}">
        <p14:creationId xmlns:p14="http://schemas.microsoft.com/office/powerpoint/2010/main" val="70623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EB6077D-D4F4-4666-8B92-A0017EEBD5E3}" type="slidenum">
              <a:rPr lang="en-US" smtClean="0"/>
              <a:t>46</a:t>
            </a:fld>
            <a:endParaRPr lang="en-US"/>
          </a:p>
        </p:txBody>
      </p:sp>
    </p:spTree>
    <p:extLst>
      <p:ext uri="{BB962C8B-B14F-4D97-AF65-F5344CB8AC3E}">
        <p14:creationId xmlns:p14="http://schemas.microsoft.com/office/powerpoint/2010/main" val="1368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a:t>
            </a:r>
            <a:r>
              <a:rPr lang="en-US" baseline="0" dirty="0"/>
              <a:t> Learning: Review each definition and then provide examples.  Then have available a number of scenarios and have the student indicate which category it belongs to.  </a:t>
            </a:r>
            <a:endParaRPr lang="en-US" dirty="0"/>
          </a:p>
        </p:txBody>
      </p:sp>
      <p:sp>
        <p:nvSpPr>
          <p:cNvPr id="4" name="Slide Number Placeholder 3"/>
          <p:cNvSpPr>
            <a:spLocks noGrp="1"/>
          </p:cNvSpPr>
          <p:nvPr>
            <p:ph type="sldNum" sz="quarter" idx="10"/>
          </p:nvPr>
        </p:nvSpPr>
        <p:spPr/>
        <p:txBody>
          <a:bodyPr/>
          <a:lstStyle/>
          <a:p>
            <a:fld id="{A25FD7C6-DEFA-40DA-AEA9-B2FAE55D777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52866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B6077D-D4F4-4666-8B92-A0017EEBD5E3}" type="slidenum">
              <a:rPr lang="en-US" smtClean="0"/>
              <a:t>49</a:t>
            </a:fld>
            <a:endParaRPr lang="en-US"/>
          </a:p>
        </p:txBody>
      </p:sp>
    </p:spTree>
    <p:extLst>
      <p:ext uri="{BB962C8B-B14F-4D97-AF65-F5344CB8AC3E}">
        <p14:creationId xmlns:p14="http://schemas.microsoft.com/office/powerpoint/2010/main" val="43519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Quick</a:t>
            </a:r>
            <a:r>
              <a:rPr lang="en-US" baseline="0" dirty="0" smtClean="0"/>
              <a:t> Guide: Recognizing the challenges that both animal care and use staff face on a daily basis to identify species typical behavior and signs of pain and distress, a Quick Guide has been developed for staff to use while caring for or using live vertebrate animals.  Similar Quick Guides can be developed for other species in the </a:t>
            </a:r>
            <a:r>
              <a:rPr lang="en-US" baseline="0" dirty="0" err="1" smtClean="0"/>
              <a:t>vivaria</a:t>
            </a:r>
            <a:r>
              <a:rPr lang="en-US" baseline="0" dirty="0" smtClean="0"/>
              <a:t>.  This is a helpful training tool to have in each facility. </a:t>
            </a:r>
          </a:p>
          <a:p>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27</a:t>
            </a:fld>
            <a:endParaRPr lang="en-US"/>
          </a:p>
        </p:txBody>
      </p:sp>
    </p:spTree>
    <p:extLst>
      <p:ext uri="{BB962C8B-B14F-4D97-AF65-F5344CB8AC3E}">
        <p14:creationId xmlns:p14="http://schemas.microsoft.com/office/powerpoint/2010/main" val="226082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28</a:t>
            </a:fld>
            <a:endParaRPr lang="en-US"/>
          </a:p>
        </p:txBody>
      </p:sp>
    </p:spTree>
    <p:extLst>
      <p:ext uri="{BB962C8B-B14F-4D97-AF65-F5344CB8AC3E}">
        <p14:creationId xmlns:p14="http://schemas.microsoft.com/office/powerpoint/2010/main" val="97761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animal should be grasped by the tail, preferably the proximal third, and lifted clear of its cage. It should then be placed on a surface such as a cage top. If gentle traction is maintained on the tail, the animal will grip the cage top and attempt to pull away.</a:t>
            </a:r>
          </a:p>
          <a:p>
            <a:endParaRPr lang="en-US" dirty="0" smtClean="0"/>
          </a:p>
          <a:p>
            <a:r>
              <a:rPr lang="en-US" dirty="0" smtClean="0"/>
              <a:t>The scruff can be grasped between the thumb and forefinger whilst maintaining a grip on the tail. The animal is then secure and can be examined or injected safely.</a:t>
            </a:r>
          </a:p>
        </p:txBody>
      </p:sp>
      <p:sp>
        <p:nvSpPr>
          <p:cNvPr id="4" name="Slide Number Placeholder 3"/>
          <p:cNvSpPr>
            <a:spLocks noGrp="1"/>
          </p:cNvSpPr>
          <p:nvPr>
            <p:ph type="sldNum" sz="quarter" idx="10"/>
          </p:nvPr>
        </p:nvSpPr>
        <p:spPr/>
        <p:txBody>
          <a:bodyPr/>
          <a:lstStyle/>
          <a:p>
            <a:fld id="{8EB6077D-D4F4-4666-8B92-A0017EEBD5E3}" type="slidenum">
              <a:rPr lang="en-US" smtClean="0"/>
              <a:t>31</a:t>
            </a:fld>
            <a:endParaRPr lang="en-US"/>
          </a:p>
        </p:txBody>
      </p:sp>
    </p:spTree>
    <p:extLst>
      <p:ext uri="{BB962C8B-B14F-4D97-AF65-F5344CB8AC3E}">
        <p14:creationId xmlns:p14="http://schemas.microsoft.com/office/powerpoint/2010/main" val="410543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animal should be gently restrained (grasp the animal by the loose skin of the neck and back) to immobilize the head but not such that the animal vocalizes or shows other signs of distress. Maintain the animal in an upright (vertical) position and pass the gavage needle along the side of the mouth. Following the roof of the mouth, advance the needle into the esophagus and toward the stomach. If resistance is encountered you may be attempting to enter the trachea and you should alter your needle position. </a:t>
            </a:r>
          </a:p>
          <a:p>
            <a:endParaRPr lang="en-US" dirty="0" smtClean="0"/>
          </a:p>
          <a:p>
            <a:r>
              <a:rPr lang="en-US" dirty="0" smtClean="0"/>
              <a:t>After the needle is passed to the correct length, the compound may be injected. If the animal coughs, chokes or begins to struggle after compound administration begins, you may be injecting material into the lungs. If this occurs stop and withdraw the needle immediately. If it appears that material has been injected into the lungs the animal should be euthanized. Struggling during administration or excessive force in advancing the needle may lead to rupture of the esophagus or stomach. If you suspect this has occurred the animal should be euthanized.</a:t>
            </a:r>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32</a:t>
            </a:fld>
            <a:endParaRPr lang="en-US"/>
          </a:p>
        </p:txBody>
      </p:sp>
    </p:spTree>
    <p:extLst>
      <p:ext uri="{BB962C8B-B14F-4D97-AF65-F5344CB8AC3E}">
        <p14:creationId xmlns:p14="http://schemas.microsoft.com/office/powerpoint/2010/main" val="327629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Intraperitoneal injections can be made into the posterior quadrant of the abdomen. </a:t>
            </a:r>
          </a:p>
          <a:p>
            <a:endParaRPr lang="en-US" dirty="0" smtClean="0"/>
          </a:p>
          <a:p>
            <a:r>
              <a:rPr lang="en-US" dirty="0" smtClean="0"/>
              <a:t>Subcutaneous injection can be made into the scruff of the neck. Care must be taken to direct the needle into the scruff and not into the handler’s finger or thumb.</a:t>
            </a:r>
          </a:p>
          <a:p>
            <a:r>
              <a:rPr lang="en-US" dirty="0" smtClean="0"/>
              <a:t>Because the muscle masses of mice are so small, care must be taken to use a small needle and a small volume for injection. Intramuscular injections can be made into the quadriceps muscle groups on the anterior of the thigh. </a:t>
            </a:r>
          </a:p>
          <a:p>
            <a:r>
              <a:rPr lang="en-US" dirty="0" smtClean="0"/>
              <a:t/>
            </a:r>
            <a:br>
              <a:rPr lang="en-US" dirty="0" smtClean="0"/>
            </a:br>
            <a:r>
              <a:rPr lang="en-US" dirty="0" smtClean="0"/>
              <a:t>Before making an injection in a tail vein, it is helpful to induce peripheral vasodilation and make the vein more prominent for cannulation. You can raise the mouse’s body temperature with an incandescent lamp, by soaking the tail in warm water, or by administering vasodilating agents such as </a:t>
            </a:r>
            <a:r>
              <a:rPr lang="en-US" dirty="0" err="1" smtClean="0"/>
              <a:t>xylazine</a:t>
            </a:r>
            <a:r>
              <a:rPr lang="en-US" dirty="0" smtClean="0"/>
              <a:t> or </a:t>
            </a:r>
            <a:r>
              <a:rPr lang="en-US" dirty="0" err="1" smtClean="0"/>
              <a:t>acepromazine</a:t>
            </a:r>
            <a:r>
              <a:rPr lang="en-US" dirty="0" smtClean="0"/>
              <a:t>. You can also use a light source to </a:t>
            </a:r>
            <a:r>
              <a:rPr lang="en-US" dirty="0" err="1" smtClean="0"/>
              <a:t>transilluminate</a:t>
            </a:r>
            <a:r>
              <a:rPr lang="en-US" dirty="0" smtClean="0"/>
              <a:t> the tail which will make the vein easy to see and access. A safe water temperature is 110° Fahrenheit or 43° Celsius, which will gently warm the mouse. Although warming an anesthetized mouse is beneficial, be careful not to cause burns or overheat the animal.</a:t>
            </a:r>
          </a:p>
          <a:p>
            <a:endParaRPr lang="en-US" dirty="0" smtClean="0"/>
          </a:p>
          <a:p>
            <a:r>
              <a:rPr lang="en-US" dirty="0" smtClean="0"/>
              <a:t>The tail veins are located on each side of the tail, superficially just under the skin. When the needle is correctly placed in the vein, you may or may not see a flash of blood in the needle hub. You will sense that the needle has entered the vein because there will be less resistance to the advance of the needle inside the vein’s lumen than through the subcutaneous tissues. Likewise, upon injection, the fluid will flow easily into the vein, and the vein will become clear (changing from dark to light) as the fluid temporarily replaces the blood.</a:t>
            </a:r>
          </a:p>
        </p:txBody>
      </p:sp>
      <p:sp>
        <p:nvSpPr>
          <p:cNvPr id="4" name="Slide Number Placeholder 3"/>
          <p:cNvSpPr>
            <a:spLocks noGrp="1"/>
          </p:cNvSpPr>
          <p:nvPr>
            <p:ph type="sldNum" sz="quarter" idx="10"/>
          </p:nvPr>
        </p:nvSpPr>
        <p:spPr/>
        <p:txBody>
          <a:bodyPr/>
          <a:lstStyle/>
          <a:p>
            <a:fld id="{8EB6077D-D4F4-4666-8B92-A0017EEBD5E3}" type="slidenum">
              <a:rPr lang="en-US" smtClean="0"/>
              <a:t>33</a:t>
            </a:fld>
            <a:endParaRPr lang="en-US"/>
          </a:p>
        </p:txBody>
      </p:sp>
    </p:spTree>
    <p:extLst>
      <p:ext uri="{BB962C8B-B14F-4D97-AF65-F5344CB8AC3E}">
        <p14:creationId xmlns:p14="http://schemas.microsoft.com/office/powerpoint/2010/main" val="59667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handout to class. Discuss each category and signs seen in the animals. </a:t>
            </a:r>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34</a:t>
            </a:fld>
            <a:endParaRPr lang="en-US"/>
          </a:p>
        </p:txBody>
      </p:sp>
    </p:spTree>
    <p:extLst>
      <p:ext uri="{BB962C8B-B14F-4D97-AF65-F5344CB8AC3E}">
        <p14:creationId xmlns:p14="http://schemas.microsoft.com/office/powerpoint/2010/main" val="57110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6077D-D4F4-4666-8B92-A0017EEBD5E3}" type="slidenum">
              <a:rPr lang="en-US" smtClean="0"/>
              <a:t>35</a:t>
            </a:fld>
            <a:endParaRPr lang="en-US"/>
          </a:p>
        </p:txBody>
      </p:sp>
    </p:spTree>
    <p:extLst>
      <p:ext uri="{BB962C8B-B14F-4D97-AF65-F5344CB8AC3E}">
        <p14:creationId xmlns:p14="http://schemas.microsoft.com/office/powerpoint/2010/main" val="209559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10/6/2017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10/6/2017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ordle.net/"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1016/S0168-1591(02)00288-5" TargetMode="External"/><Relationship Id="rId2" Type="http://schemas.openxmlformats.org/officeDocument/2006/relationships/hyperlink" Target="https://www.aalas.org/store/meeting?productId=7021919" TargetMode="External"/><Relationship Id="rId1" Type="http://schemas.openxmlformats.org/officeDocument/2006/relationships/slideLayout" Target="../slideLayouts/slideLayout2.xml"/><Relationship Id="rId4" Type="http://schemas.openxmlformats.org/officeDocument/2006/relationships/hyperlink" Target="http://dx.doi.org/10.1016/j.anbehav.2011.10.03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p.edu/read/12526/chapter/4#13" TargetMode="Externa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s://www.nap.edu/read/12526/chapter/4#1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nap.edu/read/12526/chapter/2#2" TargetMode="External"/><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hyperlink" Target="https://www.nap.edu/read/12526/chapter/4#15" TargetMode="External"/><Relationship Id="rId4" Type="http://schemas.openxmlformats.org/officeDocument/2006/relationships/hyperlink" Target="https://www.nap.edu/read/12526/chapter/2#4"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grants.nih.gov/grants/olaw/olaw.htm" TargetMode="External"/><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hyperlink" Target="https://www.nap.edu/read/12526/chapter/4#14" TargetMode="External"/><Relationship Id="rId4" Type="http://schemas.openxmlformats.org/officeDocument/2006/relationships/hyperlink" Target="https://www.nap.edu/read/12526/chapter/2#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hyperlink" Target="https://www.nap.edu/read/12526/chapter/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flairelearning.com/course/recognition-and-prevention-of-pain-suffering-and-distres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hyperlink" Target="https://www.nc3rs.org.uk/sites/default/files/documents/Guidelines/RGS%20Manual.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nc3rs.org.uk/our-impacts"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92100" y="4529354"/>
            <a:ext cx="4026877" cy="307777"/>
          </a:xfrm>
          <a:prstGeom prst="rect">
            <a:avLst/>
          </a:prstGeom>
          <a:noFill/>
        </p:spPr>
        <p:txBody>
          <a:bodyPr wrap="square" rtlCol="0">
            <a:spAutoFit/>
          </a:bodyPr>
          <a:lstStyle/>
          <a:p>
            <a:r>
              <a:rPr lang="en-US" sz="1400" dirty="0"/>
              <a:t>c</a:t>
            </a:r>
            <a:r>
              <a:rPr lang="en-US" sz="1400" dirty="0" smtClean="0"/>
              <a:t>ourtesy of Prof. Paul Flecknell</a:t>
            </a:r>
            <a:endParaRPr lang="en-US" sz="1400" dirty="0"/>
          </a:p>
        </p:txBody>
      </p:sp>
      <p:pic>
        <p:nvPicPr>
          <p:cNvPr id="4" name="Picture 3" descr="http://images.bigcartel.com/product_images/26144283/PainB.jpg?auto=format&amp;fit=max&amp;h=1000&amp;w=1000&#10;&#10;courtesy of Prof. Paul Flecknell&#10;" title="Collage of rodent images"/>
          <p:cNvPicPr/>
          <p:nvPr/>
        </p:nvPicPr>
        <p:blipFill>
          <a:blip r:embed="rId2">
            <a:extLst>
              <a:ext uri="{28A0092B-C50C-407E-A947-70E740481C1C}">
                <a14:useLocalDpi xmlns:a14="http://schemas.microsoft.com/office/drawing/2010/main" val="0"/>
              </a:ext>
            </a:extLst>
          </a:blip>
          <a:srcRect/>
          <a:stretch>
            <a:fillRect/>
          </a:stretch>
        </p:blipFill>
        <p:spPr bwMode="auto">
          <a:xfrm>
            <a:off x="125625" y="709829"/>
            <a:ext cx="3819525" cy="3819525"/>
          </a:xfrm>
          <a:prstGeom prst="rect">
            <a:avLst/>
          </a:prstGeom>
          <a:noFill/>
          <a:ln>
            <a:noFill/>
          </a:ln>
        </p:spPr>
      </p:pic>
      <p:sp>
        <p:nvSpPr>
          <p:cNvPr id="3" name="Subtitle 2"/>
          <p:cNvSpPr>
            <a:spLocks noGrp="1"/>
          </p:cNvSpPr>
          <p:nvPr>
            <p:ph type="subTitle" idx="1"/>
          </p:nvPr>
        </p:nvSpPr>
        <p:spPr>
          <a:xfrm>
            <a:off x="4006073" y="5805713"/>
            <a:ext cx="7752861" cy="573245"/>
          </a:xfrm>
        </p:spPr>
        <p:txBody>
          <a:bodyPr>
            <a:noAutofit/>
          </a:bodyPr>
          <a:lstStyle/>
          <a:p>
            <a:r>
              <a:rPr lang="en-US" sz="1800" dirty="0" smtClean="0">
                <a:latin typeface="Comic Sans MS" panose="030F0702030302020204" pitchFamily="66" charset="0"/>
              </a:rPr>
              <a:t>Version 6 </a:t>
            </a:r>
            <a:r>
              <a:rPr lang="en-US" sz="1800" dirty="0" smtClean="0">
                <a:latin typeface="Comic Sans MS" panose="030F0702030302020204" pitchFamily="66" charset="0"/>
              </a:rPr>
              <a:t>October </a:t>
            </a:r>
            <a:r>
              <a:rPr lang="en-US" sz="1800" dirty="0" smtClean="0">
                <a:latin typeface="Comic Sans MS" panose="030F0702030302020204" pitchFamily="66" charset="0"/>
              </a:rPr>
              <a:t>2016</a:t>
            </a:r>
            <a:endParaRPr lang="en-US" sz="1800" dirty="0">
              <a:latin typeface="Comic Sans MS" panose="030F0702030302020204" pitchFamily="66" charset="0"/>
            </a:endParaRPr>
          </a:p>
        </p:txBody>
      </p:sp>
      <p:sp>
        <p:nvSpPr>
          <p:cNvPr id="2" name="Title 1"/>
          <p:cNvSpPr>
            <a:spLocks noGrp="1"/>
          </p:cNvSpPr>
          <p:nvPr>
            <p:ph type="ctrTitle"/>
          </p:nvPr>
        </p:nvSpPr>
        <p:spPr>
          <a:xfrm>
            <a:off x="4021350" y="709829"/>
            <a:ext cx="8102918" cy="3692841"/>
          </a:xfrm>
        </p:spPr>
        <p:txBody>
          <a:bodyPr anchor="t">
            <a:normAutofit/>
          </a:bodyPr>
          <a:lstStyle/>
          <a:p>
            <a:r>
              <a:rPr lang="en-US" sz="2400" dirty="0" smtClean="0">
                <a:solidFill>
                  <a:schemeClr val="tx1"/>
                </a:solidFill>
                <a:effectLst/>
                <a:latin typeface="Comic Sans MS" panose="030F0702030302020204" pitchFamily="66" charset="0"/>
              </a:rPr>
              <a:t>A framework for presenting several modules on the topics of</a:t>
            </a:r>
            <a:r>
              <a:rPr lang="en-US" sz="3200" u="sng" dirty="0" smtClean="0">
                <a:solidFill>
                  <a:schemeClr val="tx1"/>
                </a:solidFill>
                <a:effectLst/>
                <a:latin typeface="Comic Sans MS" panose="030F0702030302020204" pitchFamily="66" charset="0"/>
              </a:rPr>
              <a:t/>
            </a:r>
            <a:br>
              <a:rPr lang="en-US" sz="3200" u="sng" dirty="0" smtClean="0">
                <a:solidFill>
                  <a:schemeClr val="tx1"/>
                </a:solidFill>
                <a:effectLst/>
                <a:latin typeface="Comic Sans MS" panose="030F0702030302020204" pitchFamily="66" charset="0"/>
              </a:rPr>
            </a:br>
            <a:r>
              <a:rPr lang="en-US" sz="3200" u="sng" dirty="0" smtClean="0">
                <a:solidFill>
                  <a:schemeClr val="tx1"/>
                </a:solidFill>
                <a:effectLst/>
                <a:latin typeface="Comic Sans MS" panose="030F0702030302020204" pitchFamily="66" charset="0"/>
              </a:rPr>
              <a:t/>
            </a:r>
            <a:br>
              <a:rPr lang="en-US" sz="3200" u="sng" dirty="0" smtClean="0">
                <a:solidFill>
                  <a:schemeClr val="tx1"/>
                </a:solidFill>
                <a:effectLst/>
                <a:latin typeface="Comic Sans MS" panose="030F0702030302020204" pitchFamily="66" charset="0"/>
              </a:rPr>
            </a:br>
            <a:r>
              <a:rPr lang="en-US" sz="3200" u="sng" dirty="0" smtClean="0">
                <a:solidFill>
                  <a:schemeClr val="tx1"/>
                </a:solidFill>
                <a:effectLst/>
                <a:latin typeface="Comic Sans MS" panose="030F0702030302020204" pitchFamily="66" charset="0"/>
              </a:rPr>
              <a:t>Pain </a:t>
            </a:r>
            <a:r>
              <a:rPr lang="en-US" sz="3200" u="sng" dirty="0">
                <a:solidFill>
                  <a:schemeClr val="tx1"/>
                </a:solidFill>
                <a:effectLst/>
                <a:latin typeface="Comic Sans MS" panose="030F0702030302020204" pitchFamily="66" charset="0"/>
              </a:rPr>
              <a:t>and </a:t>
            </a:r>
            <a:r>
              <a:rPr lang="en-US" sz="3200" u="sng" dirty="0" smtClean="0">
                <a:solidFill>
                  <a:schemeClr val="tx1"/>
                </a:solidFill>
                <a:effectLst/>
                <a:latin typeface="Comic Sans MS" panose="030F0702030302020204" pitchFamily="66" charset="0"/>
              </a:rPr>
              <a:t>Distress</a:t>
            </a:r>
            <a:br>
              <a:rPr lang="en-US" sz="3200" u="sng" dirty="0" smtClean="0">
                <a:solidFill>
                  <a:schemeClr val="tx1"/>
                </a:solidFill>
                <a:effectLst/>
                <a:latin typeface="Comic Sans MS" panose="030F0702030302020204" pitchFamily="66" charset="0"/>
              </a:rPr>
            </a:br>
            <a:r>
              <a:rPr lang="en-US" sz="3200" u="sng" dirty="0" smtClean="0">
                <a:solidFill>
                  <a:schemeClr val="tx1"/>
                </a:solidFill>
                <a:effectLst/>
                <a:latin typeface="Comic Sans MS" panose="030F0702030302020204" pitchFamily="66" charset="0"/>
              </a:rPr>
              <a:t>and Humane Endpoints</a:t>
            </a:r>
            <a:br>
              <a:rPr lang="en-US" sz="3200" u="sng" dirty="0" smtClean="0">
                <a:solidFill>
                  <a:schemeClr val="tx1"/>
                </a:solidFill>
                <a:effectLst/>
                <a:latin typeface="Comic Sans MS" panose="030F0702030302020204" pitchFamily="66" charset="0"/>
              </a:rPr>
            </a:br>
            <a:r>
              <a:rPr lang="en-US" sz="3200" u="sng" dirty="0" smtClean="0">
                <a:solidFill>
                  <a:schemeClr val="tx1"/>
                </a:solidFill>
                <a:effectLst/>
                <a:latin typeface="Comic Sans MS" panose="030F0702030302020204" pitchFamily="66" charset="0"/>
              </a:rPr>
              <a:t/>
            </a:r>
            <a:br>
              <a:rPr lang="en-US" sz="3200" u="sng" dirty="0" smtClean="0">
                <a:solidFill>
                  <a:schemeClr val="tx1"/>
                </a:solidFill>
                <a:effectLst/>
                <a:latin typeface="Comic Sans MS" panose="030F0702030302020204" pitchFamily="66" charset="0"/>
              </a:rPr>
            </a:br>
            <a:r>
              <a:rPr lang="en-US" sz="2400" dirty="0" smtClean="0">
                <a:solidFill>
                  <a:schemeClr val="tx1"/>
                </a:solidFill>
                <a:effectLst/>
                <a:latin typeface="Comic Sans MS" panose="030F0702030302020204" pitchFamily="66" charset="0"/>
              </a:rPr>
              <a:t>in </a:t>
            </a:r>
            <a:r>
              <a:rPr lang="en-US" sz="2400" dirty="0">
                <a:solidFill>
                  <a:schemeClr val="tx1"/>
                </a:solidFill>
                <a:effectLst/>
                <a:latin typeface="Comic Sans MS" panose="030F0702030302020204" pitchFamily="66" charset="0"/>
              </a:rPr>
              <a:t>the Laboratory Animal </a:t>
            </a:r>
            <a:r>
              <a:rPr lang="en-US" sz="2400" dirty="0" smtClean="0">
                <a:solidFill>
                  <a:schemeClr val="tx1"/>
                </a:solidFill>
                <a:effectLst/>
                <a:latin typeface="Comic Sans MS" panose="030F0702030302020204" pitchFamily="66" charset="0"/>
              </a:rPr>
              <a:t>Facility</a:t>
            </a:r>
            <a:endParaRPr lang="en-US" sz="24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7247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7" descr="dog"/>
          <p:cNvPicPr preferRelativeResize="0"/>
          <p:nvPr/>
        </p:nvPicPr>
        <p:blipFill rotWithShape="1">
          <a:blip r:embed="rId2">
            <a:alphaModFix/>
          </a:blip>
          <a:srcRect/>
          <a:stretch/>
        </p:blipFill>
        <p:spPr>
          <a:xfrm>
            <a:off x="10300073" y="1641349"/>
            <a:ext cx="1609454" cy="1842522"/>
          </a:xfrm>
          <a:prstGeom prst="rect">
            <a:avLst/>
          </a:prstGeom>
          <a:noFill/>
          <a:ln>
            <a:noFill/>
          </a:ln>
        </p:spPr>
      </p:pic>
      <p:graphicFrame>
        <p:nvGraphicFramePr>
          <p:cNvPr id="3" name="Table 2" descr="Page 5. goals, objectives, assessments, activities" title="Module overview"/>
          <p:cNvGraphicFramePr>
            <a:graphicFrameLocks noGrp="1"/>
          </p:cNvGraphicFramePr>
          <p:nvPr>
            <p:extLst>
              <p:ext uri="{D42A27DB-BD31-4B8C-83A1-F6EECF244321}">
                <p14:modId xmlns:p14="http://schemas.microsoft.com/office/powerpoint/2010/main" val="1965955534"/>
              </p:ext>
            </p:extLst>
          </p:nvPr>
        </p:nvGraphicFramePr>
        <p:xfrm>
          <a:off x="2183046" y="1427480"/>
          <a:ext cx="7863840" cy="5394961"/>
        </p:xfrm>
        <a:graphic>
          <a:graphicData uri="http://schemas.openxmlformats.org/drawingml/2006/table">
            <a:tbl>
              <a:tblPr firstRow="1" firstCol="1" bandRow="1"/>
              <a:tblGrid>
                <a:gridCol w="1480729"/>
                <a:gridCol w="1700705"/>
                <a:gridCol w="426720"/>
                <a:gridCol w="1587123"/>
                <a:gridCol w="1116368"/>
                <a:gridCol w="1552195"/>
              </a:tblGrid>
              <a:tr h="93162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Goals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(both </a:t>
                      </a:r>
                      <a:r>
                        <a:rPr lang="en-US" sz="10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general and </a:t>
                      </a: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learner will be able to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6863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measurable items through assessment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t>
                      </a:r>
                      <a:r>
                        <a:rPr kumimoji="0" lang="en-US" altLang="en-US" sz="800" b="1" i="0" u="none" strike="noStrike" cap="none" normalizeH="0" baseline="30000" dirty="0">
                          <a:ln>
                            <a:noFill/>
                          </a:ln>
                          <a:solidFill>
                            <a:schemeClr val="bg1"/>
                          </a:solidFill>
                          <a:effectLst/>
                          <a:latin typeface="Calibri" panose="020F0502020204030204" pitchFamily="34" charset="0"/>
                        </a:rPr>
                        <a:t>2</a:t>
                      </a:r>
                      <a:endParaRPr kumimoji="0" lang="en-US" altLang="en-US" sz="3200" b="0" i="0" u="none" strike="noStrike" cap="none" normalizeH="0" baseline="30000" dirty="0">
                        <a:ln>
                          <a:noFill/>
                        </a:ln>
                        <a:solidFill>
                          <a:schemeClr val="bg1"/>
                        </a:solidFill>
                        <a:effectLst/>
                        <a:latin typeface="Arial" panose="020B0604020202020204" pitchFamily="34"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Summative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(rubrics)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Possible Activities, Tasks, Exercises, and Assignments aligned with Active Learning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1806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Identify whom to report an incident of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the routing process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6099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4a) Participants will understand and recognize humane endpoints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terms such as humane, endpoint, interventions, humane endpoints; compare to experimental endpoints.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Use exercises that explore, illustrate, and define humane and experimental endpoints.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Write a short answer essay that utilizes the terms.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definitions and usage in the ILAR Guide, dictionary, and websites.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Produce a word cloud from phrases submitted by students (</a:t>
                      </a:r>
                      <a:r>
                        <a:rPr lang="en-US" sz="700" u="sng">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rPr>
                        <a:t>http://www.wordle.net/</a:t>
                      </a: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87226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Recite (paraphrase) the three US government principles pertaining to </a:t>
                      </a:r>
                      <a:r>
                        <a:rPr lang="en-US" sz="7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HE.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Declare what the three principles are.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what the three principles are meant to address in terms of HE.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 Government Principles IV, V and VI are the fundamental principles pertaining to humane treatment and endpoints for animals used in research.  Using charts, write each one and lead a discussion of interpretation.</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45167">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what endpoint means and what it can be (how it manifests) in the context of animal research.</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In a group, each individual extracts from the abstract of a published paper where the endpoints have been described.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Defend and critique endpoints as commonly established (e.g., LD50 studies).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Use exercises that explore, illustrate, and define humane and experimental endpoints.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4356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Examine policies and guidelines about HE from various research institutions.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HE guidelines from another institution.  Compare the criteria.</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Envision a study from your own institution and how the IACUC would review it.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Find the HE guidelines in your own institution.  Read and discuss.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08713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Evaluate the role you can play in addressing HE.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Read protocols for how HE was described.  Discuss and debate with others.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Devise “task” statements to include in a position description for someone engaged in PAM (post-approval monitoring) related to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Role play as vet, vet tech, PI, IACUC member, etc.</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3613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4b) Participants will learn to manage HE.</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 skills and tactics to identify and recognize HE from a study protocol.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Find the “buzzwords” in several published papers, such as toxicology and pain disciplines.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List the “buzzwords” you should look for in a protocol related to HE.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Invite an IACUC member to class to discuss an actual occurrence.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58" marR="48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6" name="TextBox 5" descr="USDA Form 7025"/>
          <p:cNvSpPr txBox="1"/>
          <p:nvPr/>
        </p:nvSpPr>
        <p:spPr>
          <a:xfrm>
            <a:off x="116113" y="1901898"/>
            <a:ext cx="2066933" cy="400110"/>
          </a:xfrm>
          <a:prstGeom prst="rect">
            <a:avLst/>
          </a:prstGeom>
          <a:noFill/>
        </p:spPr>
        <p:txBody>
          <a:bodyPr wrap="square" rtlCol="0">
            <a:spAutoFit/>
          </a:bodyPr>
          <a:lstStyle/>
          <a:p>
            <a:pPr algn="ctr"/>
            <a:r>
              <a:rPr lang="en-US" sz="2000" dirty="0" smtClean="0"/>
              <a:t>Page 5</a:t>
            </a:r>
            <a:endParaRPr lang="en-US" sz="2000" dirty="0"/>
          </a:p>
        </p:txBody>
      </p:sp>
      <p:sp>
        <p:nvSpPr>
          <p:cNvPr id="2" name="Title 1"/>
          <p:cNvSpPr>
            <a:spLocks noGrp="1"/>
          </p:cNvSpPr>
          <p:nvPr>
            <p:ph type="title"/>
          </p:nvPr>
        </p:nvSpPr>
        <p:spPr>
          <a:xfrm>
            <a:off x="358317" y="349578"/>
            <a:ext cx="11533909" cy="1291771"/>
          </a:xfrm>
        </p:spPr>
        <p:txBody>
          <a:bodyPr anchor="t"/>
          <a:lstStyle/>
          <a:p>
            <a:pPr algn="ctr"/>
            <a:r>
              <a:rPr lang="en-US" sz="3600" u="sng" dirty="0">
                <a:solidFill>
                  <a:schemeClr val="tx1"/>
                </a:solidFill>
                <a:effectLst/>
                <a:latin typeface="Comic Sans MS" panose="030F0702030302020204" pitchFamily="66" charset="0"/>
              </a:rPr>
              <a:t>Pain and Distress and Humane Endpoints</a:t>
            </a:r>
            <a:r>
              <a:rPr lang="en-US" u="sng" dirty="0">
                <a:solidFill>
                  <a:schemeClr val="tx1"/>
                </a:solidFill>
                <a:effectLst/>
                <a:latin typeface="Comic Sans MS" panose="030F0702030302020204" pitchFamily="66" charset="0"/>
              </a:rPr>
              <a:t/>
            </a:r>
            <a:br>
              <a:rPr lang="en-US" u="sng" dirty="0">
                <a:solidFill>
                  <a:schemeClr val="tx1"/>
                </a:solidFill>
                <a:effectLst/>
                <a:latin typeface="Comic Sans MS" panose="030F0702030302020204" pitchFamily="66" charset="0"/>
              </a:rPr>
            </a:br>
            <a:r>
              <a:rPr lang="en-US" sz="2400" cap="none" dirty="0">
                <a:solidFill>
                  <a:schemeClr val="tx1"/>
                </a:solidFill>
                <a:effectLst/>
                <a:latin typeface="Comic Sans MS" panose="030F0702030302020204" pitchFamily="66" charset="0"/>
              </a:rPr>
              <a:t>teaching framework </a:t>
            </a:r>
            <a:r>
              <a:rPr lang="en-US" sz="2400" cap="none" dirty="0" smtClean="0">
                <a:solidFill>
                  <a:schemeClr val="tx1"/>
                </a:solidFill>
                <a:effectLst/>
                <a:latin typeface="Comic Sans MS" panose="030F0702030302020204" pitchFamily="66" charset="0"/>
              </a:rPr>
              <a:t>chart - GOATs</a:t>
            </a:r>
            <a:endParaRPr lang="en-US" dirty="0"/>
          </a:p>
        </p:txBody>
      </p:sp>
    </p:spTree>
    <p:extLst>
      <p:ext uri="{BB962C8B-B14F-4D97-AF65-F5344CB8AC3E}">
        <p14:creationId xmlns:p14="http://schemas.microsoft.com/office/powerpoint/2010/main" val="2604788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7" descr="dog"/>
          <p:cNvPicPr preferRelativeResize="0"/>
          <p:nvPr/>
        </p:nvPicPr>
        <p:blipFill rotWithShape="1">
          <a:blip r:embed="rId2">
            <a:alphaModFix/>
          </a:blip>
          <a:srcRect/>
          <a:stretch/>
        </p:blipFill>
        <p:spPr>
          <a:xfrm>
            <a:off x="10300073" y="1641349"/>
            <a:ext cx="1609454" cy="1842522"/>
          </a:xfrm>
          <a:prstGeom prst="rect">
            <a:avLst/>
          </a:prstGeom>
          <a:noFill/>
          <a:ln>
            <a:noFill/>
          </a:ln>
        </p:spPr>
      </p:pic>
      <p:pic>
        <p:nvPicPr>
          <p:cNvPr id="7" name="Picture 2" descr="Page 6. goals, objectives, assessments, activities" title="Module ov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38" y="1444672"/>
            <a:ext cx="7904432" cy="53949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descr="USDA Form 7025"/>
          <p:cNvSpPr txBox="1"/>
          <p:nvPr/>
        </p:nvSpPr>
        <p:spPr>
          <a:xfrm>
            <a:off x="116113" y="1901898"/>
            <a:ext cx="2066933" cy="400110"/>
          </a:xfrm>
          <a:prstGeom prst="rect">
            <a:avLst/>
          </a:prstGeom>
          <a:noFill/>
        </p:spPr>
        <p:txBody>
          <a:bodyPr wrap="square" rtlCol="0">
            <a:spAutoFit/>
          </a:bodyPr>
          <a:lstStyle/>
          <a:p>
            <a:pPr algn="ctr"/>
            <a:r>
              <a:rPr lang="en-US" sz="2000" dirty="0" smtClean="0"/>
              <a:t>Page 6</a:t>
            </a:r>
            <a:endParaRPr lang="en-US" sz="2000" dirty="0"/>
          </a:p>
        </p:txBody>
      </p:sp>
      <p:sp>
        <p:nvSpPr>
          <p:cNvPr id="2" name="Title 1"/>
          <p:cNvSpPr>
            <a:spLocks noGrp="1"/>
          </p:cNvSpPr>
          <p:nvPr>
            <p:ph type="title"/>
          </p:nvPr>
        </p:nvSpPr>
        <p:spPr>
          <a:xfrm>
            <a:off x="358317" y="349578"/>
            <a:ext cx="11533909" cy="1291771"/>
          </a:xfrm>
        </p:spPr>
        <p:txBody>
          <a:bodyPr anchor="t"/>
          <a:lstStyle/>
          <a:p>
            <a:pPr algn="ctr"/>
            <a:r>
              <a:rPr lang="en-US" sz="3600" u="sng" dirty="0">
                <a:solidFill>
                  <a:schemeClr val="tx1"/>
                </a:solidFill>
                <a:effectLst/>
                <a:latin typeface="Comic Sans MS" panose="030F0702030302020204" pitchFamily="66" charset="0"/>
              </a:rPr>
              <a:t>Pain and Distress and Humane Endpoints</a:t>
            </a:r>
            <a:r>
              <a:rPr lang="en-US" u="sng" dirty="0">
                <a:solidFill>
                  <a:schemeClr val="tx1"/>
                </a:solidFill>
                <a:effectLst/>
                <a:latin typeface="Comic Sans MS" panose="030F0702030302020204" pitchFamily="66" charset="0"/>
              </a:rPr>
              <a:t/>
            </a:r>
            <a:br>
              <a:rPr lang="en-US" u="sng" dirty="0">
                <a:solidFill>
                  <a:schemeClr val="tx1"/>
                </a:solidFill>
                <a:effectLst/>
                <a:latin typeface="Comic Sans MS" panose="030F0702030302020204" pitchFamily="66" charset="0"/>
              </a:rPr>
            </a:br>
            <a:r>
              <a:rPr lang="en-US" sz="2400" cap="none" dirty="0">
                <a:solidFill>
                  <a:schemeClr val="tx1"/>
                </a:solidFill>
                <a:effectLst/>
                <a:latin typeface="Comic Sans MS" panose="030F0702030302020204" pitchFamily="66" charset="0"/>
              </a:rPr>
              <a:t>teaching framework </a:t>
            </a:r>
            <a:r>
              <a:rPr lang="en-US" sz="2400" cap="none" dirty="0" smtClean="0">
                <a:solidFill>
                  <a:schemeClr val="tx1"/>
                </a:solidFill>
                <a:effectLst/>
                <a:latin typeface="Comic Sans MS" panose="030F0702030302020204" pitchFamily="66" charset="0"/>
              </a:rPr>
              <a:t>chart - GOATs</a:t>
            </a:r>
            <a:endParaRPr lang="en-US" dirty="0"/>
          </a:p>
        </p:txBody>
      </p:sp>
    </p:spTree>
    <p:extLst>
      <p:ext uri="{BB962C8B-B14F-4D97-AF65-F5344CB8AC3E}">
        <p14:creationId xmlns:p14="http://schemas.microsoft.com/office/powerpoint/2010/main" val="724213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7" descr="dog"/>
          <p:cNvPicPr preferRelativeResize="0"/>
          <p:nvPr/>
        </p:nvPicPr>
        <p:blipFill rotWithShape="1">
          <a:blip r:embed="rId2">
            <a:alphaModFix/>
          </a:blip>
          <a:srcRect/>
          <a:stretch/>
        </p:blipFill>
        <p:spPr>
          <a:xfrm>
            <a:off x="10300073" y="1641349"/>
            <a:ext cx="1609454" cy="1842522"/>
          </a:xfrm>
          <a:prstGeom prst="rect">
            <a:avLst/>
          </a:prstGeom>
          <a:noFill/>
          <a:ln>
            <a:noFill/>
          </a:ln>
        </p:spPr>
      </p:pic>
      <p:pic>
        <p:nvPicPr>
          <p:cNvPr id="8" name="Picture 2" descr="Page 7. goals, objectives, assessments, activities" title="Module ov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587" y="1444434"/>
            <a:ext cx="7589977" cy="53949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descr="USDA Form 7025"/>
          <p:cNvSpPr txBox="1"/>
          <p:nvPr/>
        </p:nvSpPr>
        <p:spPr>
          <a:xfrm>
            <a:off x="116113" y="1901898"/>
            <a:ext cx="2066933" cy="400110"/>
          </a:xfrm>
          <a:prstGeom prst="rect">
            <a:avLst/>
          </a:prstGeom>
          <a:noFill/>
        </p:spPr>
        <p:txBody>
          <a:bodyPr wrap="square" rtlCol="0">
            <a:spAutoFit/>
          </a:bodyPr>
          <a:lstStyle/>
          <a:p>
            <a:pPr algn="ctr"/>
            <a:r>
              <a:rPr lang="en-US" sz="2000" dirty="0" smtClean="0"/>
              <a:t>Page 7</a:t>
            </a:r>
            <a:endParaRPr lang="en-US" sz="2000" dirty="0"/>
          </a:p>
        </p:txBody>
      </p:sp>
      <p:sp>
        <p:nvSpPr>
          <p:cNvPr id="2" name="Title 1"/>
          <p:cNvSpPr>
            <a:spLocks noGrp="1"/>
          </p:cNvSpPr>
          <p:nvPr>
            <p:ph type="title"/>
          </p:nvPr>
        </p:nvSpPr>
        <p:spPr>
          <a:xfrm>
            <a:off x="358317" y="349578"/>
            <a:ext cx="11533909" cy="1291771"/>
          </a:xfrm>
        </p:spPr>
        <p:txBody>
          <a:bodyPr anchor="t"/>
          <a:lstStyle/>
          <a:p>
            <a:pPr algn="ctr"/>
            <a:r>
              <a:rPr lang="en-US" sz="3600" u="sng" dirty="0">
                <a:solidFill>
                  <a:schemeClr val="tx1"/>
                </a:solidFill>
                <a:effectLst/>
                <a:latin typeface="Comic Sans MS" panose="030F0702030302020204" pitchFamily="66" charset="0"/>
              </a:rPr>
              <a:t>Pain and Distress and Humane Endpoints</a:t>
            </a:r>
            <a:r>
              <a:rPr lang="en-US" u="sng" dirty="0">
                <a:solidFill>
                  <a:schemeClr val="tx1"/>
                </a:solidFill>
                <a:effectLst/>
                <a:latin typeface="Comic Sans MS" panose="030F0702030302020204" pitchFamily="66" charset="0"/>
              </a:rPr>
              <a:t/>
            </a:r>
            <a:br>
              <a:rPr lang="en-US" u="sng" dirty="0">
                <a:solidFill>
                  <a:schemeClr val="tx1"/>
                </a:solidFill>
                <a:effectLst/>
                <a:latin typeface="Comic Sans MS" panose="030F0702030302020204" pitchFamily="66" charset="0"/>
              </a:rPr>
            </a:br>
            <a:r>
              <a:rPr lang="en-US" sz="2400" cap="none" dirty="0">
                <a:solidFill>
                  <a:schemeClr val="tx1"/>
                </a:solidFill>
                <a:effectLst/>
                <a:latin typeface="Comic Sans MS" panose="030F0702030302020204" pitchFamily="66" charset="0"/>
              </a:rPr>
              <a:t>teaching framework </a:t>
            </a:r>
            <a:r>
              <a:rPr lang="en-US" sz="2400" cap="none" dirty="0" smtClean="0">
                <a:solidFill>
                  <a:schemeClr val="tx1"/>
                </a:solidFill>
                <a:effectLst/>
                <a:latin typeface="Comic Sans MS" panose="030F0702030302020204" pitchFamily="66" charset="0"/>
              </a:rPr>
              <a:t>chart - GOATs</a:t>
            </a:r>
            <a:endParaRPr lang="en-US" dirty="0"/>
          </a:p>
        </p:txBody>
      </p:sp>
    </p:spTree>
    <p:extLst>
      <p:ext uri="{BB962C8B-B14F-4D97-AF65-F5344CB8AC3E}">
        <p14:creationId xmlns:p14="http://schemas.microsoft.com/office/powerpoint/2010/main" val="4074683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trategicmodularity.com/wp-content/uploads/2013/03/google.com_.LeanGoal2.jpg" title="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43" y="1154250"/>
            <a:ext cx="1918338" cy="130447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41412" y="2458720"/>
            <a:ext cx="10806747" cy="4145280"/>
          </a:xfrm>
        </p:spPr>
        <p:txBody>
          <a:bodyPr>
            <a:normAutofit/>
          </a:bodyPr>
          <a:lstStyle/>
          <a:p>
            <a:pPr marL="633413" lvl="0" indent="-633413">
              <a:spcBef>
                <a:spcPts val="0"/>
              </a:spcBef>
              <a:buClrTx/>
              <a:buSzTx/>
              <a:buFontTx/>
              <a:buAutoNum type="arabicPlain"/>
            </a:pPr>
            <a:r>
              <a:rPr lang="en-US" sz="2400" cap="none" dirty="0">
                <a:solidFill>
                  <a:prstClr val="white"/>
                </a:solidFill>
                <a:effectLst/>
                <a:latin typeface="Comic Sans MS" panose="030F0702030302020204" pitchFamily="66" charset="0"/>
              </a:rPr>
              <a:t>When using animals in science and for the gain of knowledge, individuals must be aware to appreciate and consider the potential for pain and distress (P&amp;D) in research investigations </a:t>
            </a:r>
            <a:r>
              <a:rPr lang="en-US" sz="2400" cap="none" dirty="0" smtClean="0">
                <a:solidFill>
                  <a:prstClr val="white"/>
                </a:solidFill>
                <a:effectLst/>
                <a:latin typeface="Comic Sans MS" panose="030F0702030302020204" pitchFamily="66" charset="0"/>
              </a:rPr>
              <a:t>.</a:t>
            </a:r>
          </a:p>
          <a:p>
            <a:pPr marL="631825" lvl="0" indent="-631825">
              <a:spcBef>
                <a:spcPts val="0"/>
              </a:spcBef>
              <a:buClrTx/>
              <a:buSzTx/>
              <a:buFontTx/>
              <a:buAutoNum type="arabicPlain"/>
            </a:pPr>
            <a:r>
              <a:rPr lang="en-US" sz="2400" cap="none" dirty="0">
                <a:solidFill>
                  <a:prstClr val="white"/>
                </a:solidFill>
                <a:effectLst/>
                <a:latin typeface="Comic Sans MS" panose="030F0702030302020204" pitchFamily="66" charset="0"/>
              </a:rPr>
              <a:t>Individuals must appreciate various positions by experiencing several ethical considerations about P&amp;D and HE.</a:t>
            </a:r>
          </a:p>
          <a:p>
            <a:pPr marL="633413" lvl="0" indent="-633413">
              <a:spcBef>
                <a:spcPts val="0"/>
              </a:spcBef>
              <a:buClrTx/>
              <a:buSzTx/>
              <a:buNone/>
            </a:pPr>
            <a:r>
              <a:rPr lang="en-US" sz="2400" cap="none" dirty="0" smtClean="0">
                <a:solidFill>
                  <a:prstClr val="white"/>
                </a:solidFill>
                <a:effectLst/>
                <a:latin typeface="Comic Sans MS" panose="030F0702030302020204" pitchFamily="66" charset="0"/>
              </a:rPr>
              <a:t>3a</a:t>
            </a:r>
            <a:r>
              <a:rPr lang="en-US" sz="2400" cap="none" dirty="0">
                <a:solidFill>
                  <a:prstClr val="white"/>
                </a:solidFill>
                <a:effectLst/>
                <a:latin typeface="Comic Sans MS" panose="030F0702030302020204" pitchFamily="66" charset="0"/>
              </a:rPr>
              <a:t>	</a:t>
            </a:r>
            <a:r>
              <a:rPr lang="en-US" sz="2400" cap="none" dirty="0" smtClean="0">
                <a:solidFill>
                  <a:prstClr val="white"/>
                </a:solidFill>
                <a:effectLst/>
                <a:latin typeface="Comic Sans MS" panose="030F0702030302020204" pitchFamily="66" charset="0"/>
              </a:rPr>
              <a:t>Participants </a:t>
            </a:r>
            <a:r>
              <a:rPr lang="en-US" sz="2400" cap="none" dirty="0">
                <a:solidFill>
                  <a:prstClr val="white"/>
                </a:solidFill>
                <a:effectLst/>
                <a:latin typeface="Comic Sans MS" panose="030F0702030302020204" pitchFamily="66" charset="0"/>
              </a:rPr>
              <a:t>will understand and recognize </a:t>
            </a:r>
            <a:r>
              <a:rPr lang="en-US" sz="2400" cap="none" dirty="0" smtClean="0">
                <a:solidFill>
                  <a:prstClr val="white"/>
                </a:solidFill>
                <a:effectLst/>
                <a:latin typeface="Comic Sans MS" panose="030F0702030302020204" pitchFamily="66" charset="0"/>
              </a:rPr>
              <a:t>P&amp;D.</a:t>
            </a:r>
            <a:endParaRPr lang="en-US" sz="2400" cap="none" dirty="0">
              <a:solidFill>
                <a:prstClr val="white"/>
              </a:solidFill>
              <a:effectLst/>
              <a:latin typeface="Comic Sans MS" panose="030F0702030302020204" pitchFamily="66" charset="0"/>
            </a:endParaRPr>
          </a:p>
          <a:p>
            <a:pPr marL="633413" lvl="0" indent="-633413">
              <a:spcBef>
                <a:spcPts val="0"/>
              </a:spcBef>
              <a:buClrTx/>
              <a:buSzTx/>
              <a:buNone/>
            </a:pPr>
            <a:r>
              <a:rPr lang="en-US" sz="2400" cap="none" dirty="0">
                <a:solidFill>
                  <a:prstClr val="white"/>
                </a:solidFill>
                <a:effectLst/>
                <a:latin typeface="Comic Sans MS" panose="030F0702030302020204" pitchFamily="66" charset="0"/>
              </a:rPr>
              <a:t>3b	</a:t>
            </a:r>
            <a:r>
              <a:rPr lang="en-US" sz="2400" cap="none" dirty="0" smtClean="0">
                <a:solidFill>
                  <a:prstClr val="white"/>
                </a:solidFill>
                <a:effectLst/>
                <a:latin typeface="Comic Sans MS" panose="030F0702030302020204" pitchFamily="66" charset="0"/>
              </a:rPr>
              <a:t>Participants </a:t>
            </a:r>
            <a:r>
              <a:rPr lang="en-US" sz="2400" cap="none" dirty="0">
                <a:solidFill>
                  <a:prstClr val="white"/>
                </a:solidFill>
                <a:effectLst/>
                <a:latin typeface="Comic Sans MS" panose="030F0702030302020204" pitchFamily="66" charset="0"/>
              </a:rPr>
              <a:t>will know how to manage P&amp;D </a:t>
            </a:r>
            <a:endParaRPr lang="en-US" sz="2400" cap="none" dirty="0" smtClean="0">
              <a:solidFill>
                <a:prstClr val="white"/>
              </a:solidFill>
              <a:effectLst/>
              <a:latin typeface="Comic Sans MS" panose="030F0702030302020204" pitchFamily="66" charset="0"/>
            </a:endParaRPr>
          </a:p>
          <a:p>
            <a:pPr marL="633413" lvl="0" indent="-633413">
              <a:spcBef>
                <a:spcPts val="0"/>
              </a:spcBef>
              <a:buClrTx/>
              <a:buSzTx/>
              <a:buNone/>
            </a:pPr>
            <a:r>
              <a:rPr lang="en-US" sz="2400" cap="none" dirty="0" smtClean="0">
                <a:solidFill>
                  <a:prstClr val="white"/>
                </a:solidFill>
                <a:effectLst/>
                <a:latin typeface="Comic Sans MS" panose="030F0702030302020204" pitchFamily="66" charset="0"/>
              </a:rPr>
              <a:t>4a</a:t>
            </a:r>
            <a:r>
              <a:rPr lang="en-US" sz="2400" cap="none" dirty="0">
                <a:solidFill>
                  <a:prstClr val="white"/>
                </a:solidFill>
                <a:effectLst/>
                <a:latin typeface="Comic Sans MS" panose="030F0702030302020204" pitchFamily="66" charset="0"/>
              </a:rPr>
              <a:t>	 Participants will understand and recognize concepts of humane endpoints (HE). </a:t>
            </a:r>
            <a:endParaRPr lang="en-US" sz="2400" cap="none" dirty="0" smtClean="0">
              <a:solidFill>
                <a:prstClr val="white"/>
              </a:solidFill>
              <a:effectLst/>
              <a:latin typeface="Comic Sans MS" panose="030F0702030302020204" pitchFamily="66" charset="0"/>
            </a:endParaRPr>
          </a:p>
          <a:p>
            <a:pPr marL="633413" lvl="0" indent="-633413">
              <a:spcBef>
                <a:spcPts val="0"/>
              </a:spcBef>
              <a:buClrTx/>
              <a:buSzTx/>
              <a:buNone/>
            </a:pPr>
            <a:r>
              <a:rPr lang="en-US" sz="2400" cap="none" dirty="0" smtClean="0">
                <a:solidFill>
                  <a:prstClr val="white"/>
                </a:solidFill>
                <a:effectLst/>
                <a:latin typeface="Comic Sans MS" panose="030F0702030302020204" pitchFamily="66" charset="0"/>
              </a:rPr>
              <a:t>4b</a:t>
            </a:r>
            <a:r>
              <a:rPr lang="en-US" sz="2400" cap="none" dirty="0">
                <a:solidFill>
                  <a:prstClr val="white"/>
                </a:solidFill>
                <a:effectLst/>
                <a:latin typeface="Comic Sans MS" panose="030F0702030302020204" pitchFamily="66" charset="0"/>
              </a:rPr>
              <a:t>	</a:t>
            </a:r>
            <a:r>
              <a:rPr lang="en-US" sz="2400" cap="none" dirty="0" smtClean="0">
                <a:solidFill>
                  <a:prstClr val="white"/>
                </a:solidFill>
                <a:effectLst/>
                <a:latin typeface="Comic Sans MS" panose="030F0702030302020204" pitchFamily="66" charset="0"/>
              </a:rPr>
              <a:t>Participants will learn to manage HE.</a:t>
            </a:r>
            <a:endParaRPr lang="en-US" sz="2400" cap="none" dirty="0">
              <a:solidFill>
                <a:prstClr val="white"/>
              </a:solidFill>
              <a:effectLst/>
              <a:latin typeface="Comic Sans MS" panose="030F0702030302020204" pitchFamily="66" charset="0"/>
            </a:endParaRPr>
          </a:p>
        </p:txBody>
      </p:sp>
      <p:sp>
        <p:nvSpPr>
          <p:cNvPr id="2" name="Title 1"/>
          <p:cNvSpPr>
            <a:spLocks noGrp="1"/>
          </p:cNvSpPr>
          <p:nvPr>
            <p:ph type="title"/>
          </p:nvPr>
        </p:nvSpPr>
        <p:spPr>
          <a:xfrm>
            <a:off x="325120" y="386079"/>
            <a:ext cx="11440160" cy="1477889"/>
          </a:xfrm>
        </p:spPr>
        <p:txBody>
          <a:bodyPr anchor="t">
            <a:normAutofit fontScale="90000"/>
          </a:bodyPr>
          <a:lstStyle/>
          <a:p>
            <a:r>
              <a:rPr lang="en-US" sz="4000" u="sng" dirty="0">
                <a:solidFill>
                  <a:schemeClr val="tx1"/>
                </a:solidFill>
                <a:effectLst/>
                <a:latin typeface="Comic Sans MS" panose="030F0702030302020204" pitchFamily="66" charset="0"/>
              </a:rPr>
              <a:t>Pain and Distress and Humane Endpoints</a:t>
            </a:r>
            <a:r>
              <a:rPr lang="en-US" sz="3600" u="sng" dirty="0">
                <a:solidFill>
                  <a:schemeClr val="tx1"/>
                </a:solidFill>
                <a:effectLst/>
                <a:latin typeface="Comic Sans MS" panose="030F0702030302020204" pitchFamily="66" charset="0"/>
              </a:rPr>
              <a:t/>
            </a:r>
            <a:br>
              <a:rPr lang="en-US" sz="3600" u="sng" dirty="0">
                <a:solidFill>
                  <a:schemeClr val="tx1"/>
                </a:solidFill>
                <a:effectLst/>
                <a:latin typeface="Comic Sans MS" panose="030F0702030302020204" pitchFamily="66" charset="0"/>
              </a:rPr>
            </a:br>
            <a:r>
              <a:rPr lang="en-US" sz="3600" dirty="0" smtClean="0">
                <a:solidFill>
                  <a:schemeClr val="tx1"/>
                </a:solidFill>
                <a:effectLst/>
                <a:latin typeface="Comic Sans MS" panose="030F0702030302020204" pitchFamily="66" charset="0"/>
              </a:rPr>
              <a:t>					</a:t>
            </a:r>
            <a:br>
              <a:rPr lang="en-US" sz="3600" dirty="0" smtClean="0">
                <a:solidFill>
                  <a:schemeClr val="tx1"/>
                </a:solidFill>
                <a:effectLst/>
                <a:latin typeface="Comic Sans MS" panose="030F0702030302020204" pitchFamily="66" charset="0"/>
              </a:rPr>
            </a:br>
            <a:r>
              <a:rPr lang="en-US" sz="3600" dirty="0">
                <a:solidFill>
                  <a:schemeClr val="tx1"/>
                </a:solidFill>
                <a:effectLst/>
                <a:latin typeface="Comic Sans MS" panose="030F0702030302020204" pitchFamily="66" charset="0"/>
              </a:rPr>
              <a:t>	</a:t>
            </a:r>
            <a:r>
              <a:rPr lang="en-US" sz="3600" dirty="0" smtClean="0">
                <a:solidFill>
                  <a:schemeClr val="tx1"/>
                </a:solidFill>
                <a:effectLst/>
                <a:latin typeface="Comic Sans MS" panose="030F0702030302020204" pitchFamily="66" charset="0"/>
              </a:rPr>
              <a:t>				</a:t>
            </a:r>
            <a:r>
              <a:rPr lang="en-US" sz="3100" cap="none" dirty="0" smtClean="0">
                <a:solidFill>
                  <a:schemeClr val="tx1"/>
                </a:solidFill>
                <a:effectLst/>
                <a:latin typeface="Comic Sans MS" panose="030F0702030302020204" pitchFamily="66" charset="0"/>
              </a:rPr>
              <a:t>These are the four basic goals.</a:t>
            </a:r>
            <a:endParaRPr lang="en-US" sz="3100" dirty="0"/>
          </a:p>
        </p:txBody>
      </p:sp>
    </p:spTree>
    <p:extLst>
      <p:ext uri="{BB962C8B-B14F-4D97-AF65-F5344CB8AC3E}">
        <p14:creationId xmlns:p14="http://schemas.microsoft.com/office/powerpoint/2010/main" val="201897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cognition and Alleviation of Pain in Laboratory Animals.&#10;https://www.nap.edu/cover/12526/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6800" y="3041870"/>
            <a:ext cx="2050473" cy="31354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hepeakperformancecenter.com/wp-content/uploads/2015/08/Learning-Objectives-target.jpg" title="Learning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36" y="1593006"/>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141412" y="2458720"/>
            <a:ext cx="8655731" cy="4145280"/>
          </a:xfrm>
        </p:spPr>
        <p:txBody>
          <a:bodyPr>
            <a:normAutofit/>
          </a:bodyPr>
          <a:lstStyle/>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Find appropriate reference materials related to P&amp;D issues and discussions.  (LOC)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Recite (paraphrase) the three US government principles pertaining to P&amp;D.  (LOC)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Recite several criteria that should/must be met for an experiment to be acceptable (approved for conduct) in a particular context.  (LOC)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Be familiar with the terms “humane care and treatment” and treating animals “humanely”.  (LOC)</a:t>
            </a:r>
          </a:p>
          <a:p>
            <a:pPr marL="0" lvl="0" indent="0">
              <a:spcBef>
                <a:spcPts val="0"/>
              </a:spcBef>
              <a:spcAft>
                <a:spcPts val="0"/>
              </a:spcAft>
              <a:buClrTx/>
              <a:buSzTx/>
              <a:buNone/>
            </a:pPr>
            <a:r>
              <a:rPr lang="en-US" sz="2400" cap="none" dirty="0">
                <a:solidFill>
                  <a:prstClr val="white"/>
                </a:solidFill>
                <a:effectLst/>
              </a:rPr>
              <a:t>[continued]</a:t>
            </a:r>
          </a:p>
        </p:txBody>
      </p:sp>
      <p:sp>
        <p:nvSpPr>
          <p:cNvPr id="2" name="Title 1"/>
          <p:cNvSpPr>
            <a:spLocks noGrp="1"/>
          </p:cNvSpPr>
          <p:nvPr>
            <p:ph type="title"/>
          </p:nvPr>
        </p:nvSpPr>
        <p:spPr>
          <a:xfrm>
            <a:off x="375920" y="89281"/>
            <a:ext cx="11440160" cy="1826604"/>
          </a:xfrm>
        </p:spPr>
        <p:txBody>
          <a:bodyPr anchor="t">
            <a:normAutofit fontScale="90000"/>
          </a:bodyPr>
          <a:lstStyle/>
          <a:p>
            <a:pPr lvl="0" algn="ctr">
              <a:spcBef>
                <a:spcPts val="0"/>
              </a:spcBef>
            </a:pPr>
            <a:r>
              <a:rPr lang="en-US" sz="4000" b="1" u="sng" cap="none" dirty="0">
                <a:ln>
                  <a:noFill/>
                </a:ln>
                <a:solidFill>
                  <a:prstClr val="white"/>
                </a:solidFill>
                <a:effectLst/>
                <a:latin typeface="Comic Sans MS" panose="030F0702030302020204" pitchFamily="66" charset="0"/>
                <a:ea typeface="+mn-ea"/>
                <a:cs typeface="+mn-cs"/>
              </a:rPr>
              <a:t>Goal 1</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2900" u="sng" cap="none" dirty="0">
                <a:ln>
                  <a:noFill/>
                </a:ln>
                <a:solidFill>
                  <a:prstClr val="white"/>
                </a:solidFill>
                <a:effectLst/>
                <a:latin typeface="Comic Sans MS" panose="030F0702030302020204" pitchFamily="66" charset="0"/>
                <a:ea typeface="+mn-ea"/>
                <a:cs typeface="+mn-cs"/>
              </a:rPr>
              <a:t>When using animals in science and for the gain of knowledge, individuals must be aware to appreciate and consider the potential for pain and distress (P&amp;D) in research investigations.</a:t>
            </a:r>
          </a:p>
        </p:txBody>
      </p:sp>
    </p:spTree>
    <p:extLst>
      <p:ext uri="{BB962C8B-B14F-4D97-AF65-F5344CB8AC3E}">
        <p14:creationId xmlns:p14="http://schemas.microsoft.com/office/powerpoint/2010/main" val="3619644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759001" y="6202353"/>
            <a:ext cx="2190545" cy="307777"/>
          </a:xfrm>
          <a:prstGeom prst="rect">
            <a:avLst/>
          </a:prstGeom>
          <a:noFill/>
        </p:spPr>
        <p:txBody>
          <a:bodyPr wrap="square" rtlCol="0">
            <a:spAutoFit/>
          </a:bodyPr>
          <a:lstStyle/>
          <a:p>
            <a:pPr algn="ctr"/>
            <a:r>
              <a:rPr lang="en-US" sz="1400" dirty="0"/>
              <a:t>USDA Form 7023</a:t>
            </a:r>
          </a:p>
        </p:txBody>
      </p:sp>
      <p:pic>
        <p:nvPicPr>
          <p:cNvPr id="8" name="Picture 5" descr="USDA Form 7023" title="USDA Form 7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2697" y="3429000"/>
            <a:ext cx="2368290" cy="276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hepeakperformancecenter.com/wp-content/uploads/2015/08/Learning-Objectives-target.jpg" title="Learning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36" y="1593006"/>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60705" y="2702152"/>
            <a:ext cx="8394192" cy="3609930"/>
          </a:xfrm>
        </p:spPr>
        <p:txBody>
          <a:bodyPr anchor="t">
            <a:normAutofit/>
          </a:bodyPr>
          <a:lstStyle/>
          <a:p>
            <a:pPr marL="0" lvl="0" indent="0">
              <a:spcBef>
                <a:spcPts val="0"/>
              </a:spcBef>
              <a:spcAft>
                <a:spcPts val="0"/>
              </a:spcAft>
              <a:buClrTx/>
              <a:buSzTx/>
              <a:buNone/>
            </a:pPr>
            <a:r>
              <a:rPr lang="en-US" sz="2400" cap="none" dirty="0">
                <a:solidFill>
                  <a:prstClr val="white"/>
                </a:solidFill>
                <a:effectLst/>
              </a:rPr>
              <a:t>[continued]</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Understand and clarify the potential roles of the research assistants, students, investigators, vets and staff, IACUC members, members of the public, etc., in addressing P&amp;D.  (LOC/HOC)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Compile statistics and complete USDA category B/C/D/E reports (form 7023).  (HOC)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Define and reword the phrase “Good science and good animal care go hand in hand”.  (HOC)</a:t>
            </a:r>
            <a:endParaRPr lang="en-US" sz="24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5920" y="89281"/>
            <a:ext cx="11440160" cy="1826604"/>
          </a:xfrm>
        </p:spPr>
        <p:txBody>
          <a:bodyPr anchor="t">
            <a:normAutofit fontScale="90000"/>
          </a:bodyPr>
          <a:lstStyle/>
          <a:p>
            <a:pPr lvl="0" algn="ctr">
              <a:spcBef>
                <a:spcPts val="0"/>
              </a:spcBef>
            </a:pPr>
            <a:r>
              <a:rPr lang="en-US" sz="4000" b="1" u="sng" cap="none" dirty="0">
                <a:ln>
                  <a:noFill/>
                </a:ln>
                <a:solidFill>
                  <a:prstClr val="white"/>
                </a:solidFill>
                <a:effectLst/>
                <a:latin typeface="Comic Sans MS" panose="030F0702030302020204" pitchFamily="66" charset="0"/>
                <a:ea typeface="+mn-ea"/>
                <a:cs typeface="+mn-cs"/>
              </a:rPr>
              <a:t>Goal 1</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2900" u="sng" cap="none" dirty="0">
                <a:ln>
                  <a:noFill/>
                </a:ln>
                <a:solidFill>
                  <a:prstClr val="white"/>
                </a:solidFill>
                <a:effectLst/>
                <a:latin typeface="Comic Sans MS" panose="030F0702030302020204" pitchFamily="66" charset="0"/>
                <a:ea typeface="+mn-ea"/>
                <a:cs typeface="+mn-cs"/>
              </a:rPr>
              <a:t>When using animals in science and for the gain of knowledge, individuals must be aware to appreciate and consider the potential for pain and distress (P&amp;D) in research investigations.</a:t>
            </a:r>
          </a:p>
        </p:txBody>
      </p:sp>
    </p:spTree>
    <p:extLst>
      <p:ext uri="{BB962C8B-B14F-4D97-AF65-F5344CB8AC3E}">
        <p14:creationId xmlns:p14="http://schemas.microsoft.com/office/powerpoint/2010/main" val="2423473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249118" y="4198112"/>
            <a:ext cx="1303832" cy="1354217"/>
          </a:xfrm>
          <a:prstGeom prst="rect">
            <a:avLst/>
          </a:prstGeom>
          <a:noFill/>
          <a:ln>
            <a:solidFill>
              <a:srgbClr val="FFFF00"/>
            </a:solidFill>
          </a:ln>
        </p:spPr>
        <p:txBody>
          <a:bodyPr wrap="square" rtlCol="0">
            <a:spAutoFit/>
          </a:bodyPr>
          <a:lstStyle/>
          <a:p>
            <a:pPr algn="ctr"/>
            <a:r>
              <a:rPr lang="en-US" sz="2200" b="1" u="sng" dirty="0">
                <a:solidFill>
                  <a:srgbClr val="FFFF00"/>
                </a:solidFill>
              </a:rPr>
              <a:t>3Rs</a:t>
            </a:r>
          </a:p>
          <a:p>
            <a:pPr algn="ctr"/>
            <a:r>
              <a:rPr lang="en-US" sz="2000" dirty="0">
                <a:solidFill>
                  <a:srgbClr val="FFFF00"/>
                </a:solidFill>
              </a:rPr>
              <a:t>Reduce</a:t>
            </a:r>
          </a:p>
          <a:p>
            <a:pPr algn="ctr"/>
            <a:r>
              <a:rPr lang="en-US" sz="2000" dirty="0">
                <a:solidFill>
                  <a:srgbClr val="FFFF00"/>
                </a:solidFill>
              </a:rPr>
              <a:t>Replace</a:t>
            </a:r>
          </a:p>
          <a:p>
            <a:pPr algn="ctr"/>
            <a:r>
              <a:rPr lang="en-US" sz="2000" dirty="0">
                <a:solidFill>
                  <a:srgbClr val="FFFF00"/>
                </a:solidFill>
              </a:rPr>
              <a:t>Refine</a:t>
            </a:r>
          </a:p>
        </p:txBody>
      </p:sp>
      <p:pic>
        <p:nvPicPr>
          <p:cNvPr id="6" name="Picture 2" descr="http://thepeakperformancecenter.com/wp-content/uploads/2015/08/Learning-Objectives-target.jpg" title="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36" y="1629582"/>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060704" y="2702152"/>
            <a:ext cx="8741663" cy="3972968"/>
          </a:xfrm>
        </p:spPr>
        <p:txBody>
          <a:bodyPr anchor="t">
            <a:normAutofit/>
          </a:bodyPr>
          <a:lstStyle/>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Learn what factors can impact P&amp;D.  (LOC)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Recite the ILAR Guide statement “In general, unless the contrary is known or established, it should be assumed that procedures that cause pain in humans also cause pain in animals".  (LOC)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State and define the 3Rs as they relate to P&amp;D and HE.  (LOC)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Be knowledgeable of the effect that enrichment can have on addressing P&amp;D.  (LOC)</a:t>
            </a:r>
          </a:p>
          <a:p>
            <a:pPr marL="0" lvl="0" indent="0">
              <a:spcBef>
                <a:spcPts val="0"/>
              </a:spcBef>
              <a:spcAft>
                <a:spcPts val="0"/>
              </a:spcAft>
              <a:buClrTx/>
              <a:buSzTx/>
              <a:buNone/>
            </a:pPr>
            <a:r>
              <a:rPr lang="en-US" sz="2400" cap="none" dirty="0">
                <a:solidFill>
                  <a:prstClr val="white"/>
                </a:solidFill>
                <a:effectLst/>
              </a:rPr>
              <a:t>[continued]</a:t>
            </a:r>
          </a:p>
        </p:txBody>
      </p:sp>
      <p:sp>
        <p:nvSpPr>
          <p:cNvPr id="2" name="Title 1"/>
          <p:cNvSpPr>
            <a:spLocks noGrp="1"/>
          </p:cNvSpPr>
          <p:nvPr>
            <p:ph type="title"/>
          </p:nvPr>
        </p:nvSpPr>
        <p:spPr>
          <a:xfrm>
            <a:off x="375920" y="89281"/>
            <a:ext cx="11440160" cy="1826604"/>
          </a:xfrm>
        </p:spPr>
        <p:txBody>
          <a:bodyPr anchor="t">
            <a:normAutofit/>
          </a:bodyPr>
          <a:lstStyle/>
          <a:p>
            <a:pPr lvl="0" algn="ctr">
              <a:spcBef>
                <a:spcPts val="0"/>
              </a:spcBef>
            </a:pPr>
            <a:r>
              <a:rPr lang="en-US" sz="3600" b="1" u="sng" cap="none" dirty="0">
                <a:ln>
                  <a:noFill/>
                </a:ln>
                <a:solidFill>
                  <a:prstClr val="white"/>
                </a:solidFill>
                <a:effectLst/>
                <a:latin typeface="Comic Sans MS" panose="030F0702030302020204" pitchFamily="66" charset="0"/>
                <a:ea typeface="+mn-ea"/>
                <a:cs typeface="+mn-cs"/>
              </a:rPr>
              <a:t>Goal 2</a:t>
            </a:r>
            <a:br>
              <a:rPr lang="en-US" sz="3600" b="1" u="sng" cap="none" dirty="0">
                <a:ln>
                  <a:noFill/>
                </a:ln>
                <a:solidFill>
                  <a:prstClr val="white"/>
                </a:solidFill>
                <a:effectLst/>
                <a:latin typeface="Comic Sans MS" panose="030F0702030302020204" pitchFamily="66" charset="0"/>
                <a:ea typeface="+mn-ea"/>
                <a:cs typeface="+mn-cs"/>
              </a:rPr>
            </a:br>
            <a:r>
              <a:rPr lang="en-US" sz="2800" u="sng" cap="none" dirty="0">
                <a:ln>
                  <a:noFill/>
                </a:ln>
                <a:solidFill>
                  <a:prstClr val="white"/>
                </a:solidFill>
                <a:effectLst/>
                <a:latin typeface="Comic Sans MS" panose="030F0702030302020204" pitchFamily="66" charset="0"/>
                <a:ea typeface="+mn-ea"/>
                <a:cs typeface="+mn-cs"/>
              </a:rPr>
              <a:t>Individuals must appreciate various positions by experiencing several ethical considerations about P&amp;D and HE.</a:t>
            </a:r>
          </a:p>
        </p:txBody>
      </p:sp>
    </p:spTree>
    <p:extLst>
      <p:ext uri="{BB962C8B-B14F-4D97-AF65-F5344CB8AC3E}">
        <p14:creationId xmlns:p14="http://schemas.microsoft.com/office/powerpoint/2010/main" val="3953765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SDA AWIC logo" title="USDA AW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9" y="4542955"/>
            <a:ext cx="1729828" cy="1729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hepeakperformancecenter.com/wp-content/uploads/2015/08/Learning-Objectives-target.jpg" title="Learning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36" y="1629582"/>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126788" y="2702152"/>
            <a:ext cx="9559244" cy="3972968"/>
          </a:xfrm>
        </p:spPr>
        <p:txBody>
          <a:bodyPr anchor="t">
            <a:normAutofit/>
          </a:bodyPr>
          <a:lstStyle/>
          <a:p>
            <a:pPr marL="0" lvl="0" indent="0">
              <a:spcBef>
                <a:spcPts val="0"/>
              </a:spcBef>
              <a:spcAft>
                <a:spcPts val="0"/>
              </a:spcAft>
              <a:buClrTx/>
              <a:buSzTx/>
              <a:buNone/>
            </a:pPr>
            <a:r>
              <a:rPr lang="en-US" sz="2400" cap="none" dirty="0">
                <a:solidFill>
                  <a:prstClr val="white"/>
                </a:solidFill>
                <a:effectLst/>
              </a:rPr>
              <a:t>[continued]</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Remain appraised of current relevant literature.  (LOC/HOC)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Declare why ethics is important.  (HOC)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Search for alternatives.  (HOC)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Learn how P&amp;D can affect and impact scientific results.   (HOC)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Decide when P&amp;D could be acceptable.  Stated otherwise, why care about it?  (HOC)</a:t>
            </a:r>
          </a:p>
          <a:p>
            <a:pPr marL="342900" lvl="0" indent="-342900">
              <a:spcBef>
                <a:spcPts val="0"/>
              </a:spcBef>
              <a:spcAft>
                <a:spcPts val="0"/>
              </a:spcAft>
              <a:buClrTx/>
              <a:buSzTx/>
              <a:buFont typeface="Arial" panose="020B0604020202020204" pitchFamily="34" charset="0"/>
              <a:buChar char="•"/>
            </a:pPr>
            <a:r>
              <a:rPr lang="en-US" sz="2400" cap="none" dirty="0">
                <a:solidFill>
                  <a:prstClr val="white"/>
                </a:solidFill>
                <a:effectLst/>
              </a:rPr>
              <a:t>Analyze “mission creep” in using the USDA C/D/E scale for non-covered species.  (HOC)</a:t>
            </a:r>
          </a:p>
        </p:txBody>
      </p:sp>
      <p:sp>
        <p:nvSpPr>
          <p:cNvPr id="2" name="Title 1"/>
          <p:cNvSpPr>
            <a:spLocks noGrp="1"/>
          </p:cNvSpPr>
          <p:nvPr>
            <p:ph type="title"/>
          </p:nvPr>
        </p:nvSpPr>
        <p:spPr>
          <a:xfrm>
            <a:off x="375920" y="89281"/>
            <a:ext cx="11440160" cy="1826604"/>
          </a:xfrm>
        </p:spPr>
        <p:txBody>
          <a:bodyPr anchor="t">
            <a:normAutofit/>
          </a:bodyPr>
          <a:lstStyle/>
          <a:p>
            <a:pPr lvl="0" algn="ctr">
              <a:spcBef>
                <a:spcPts val="0"/>
              </a:spcBef>
            </a:pPr>
            <a:r>
              <a:rPr lang="en-US" sz="3600" b="1" u="sng" cap="none" dirty="0">
                <a:ln>
                  <a:noFill/>
                </a:ln>
                <a:solidFill>
                  <a:prstClr val="white"/>
                </a:solidFill>
                <a:effectLst/>
                <a:latin typeface="Comic Sans MS" panose="030F0702030302020204" pitchFamily="66" charset="0"/>
                <a:ea typeface="+mn-ea"/>
                <a:cs typeface="+mn-cs"/>
              </a:rPr>
              <a:t>Goal 2</a:t>
            </a:r>
            <a:br>
              <a:rPr lang="en-US" sz="3600" b="1" u="sng" cap="none" dirty="0">
                <a:ln>
                  <a:noFill/>
                </a:ln>
                <a:solidFill>
                  <a:prstClr val="white"/>
                </a:solidFill>
                <a:effectLst/>
                <a:latin typeface="Comic Sans MS" panose="030F0702030302020204" pitchFamily="66" charset="0"/>
                <a:ea typeface="+mn-ea"/>
                <a:cs typeface="+mn-cs"/>
              </a:rPr>
            </a:br>
            <a:r>
              <a:rPr lang="en-US" sz="2800" u="sng" cap="none" dirty="0">
                <a:ln>
                  <a:noFill/>
                </a:ln>
                <a:solidFill>
                  <a:prstClr val="white"/>
                </a:solidFill>
                <a:effectLst/>
                <a:latin typeface="Comic Sans MS" panose="030F0702030302020204" pitchFamily="66" charset="0"/>
                <a:ea typeface="+mn-ea"/>
                <a:cs typeface="+mn-cs"/>
              </a:rPr>
              <a:t>Individuals must appreciate various positions by experiencing several ethical considerations about P&amp;D and HE.</a:t>
            </a:r>
          </a:p>
        </p:txBody>
      </p:sp>
    </p:spTree>
    <p:extLst>
      <p:ext uri="{BB962C8B-B14F-4D97-AF65-F5344CB8AC3E}">
        <p14:creationId xmlns:p14="http://schemas.microsoft.com/office/powerpoint/2010/main" val="2502944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5920" y="1737360"/>
            <a:ext cx="11440160" cy="4937760"/>
          </a:xfrm>
        </p:spPr>
        <p:txBody>
          <a:bodyPr anchor="t">
            <a:normAutofit/>
          </a:bodyPr>
          <a:lstStyle/>
          <a:p>
            <a:pPr marL="0" lvl="0" indent="0" algn="ctr">
              <a:spcBef>
                <a:spcPts val="0"/>
              </a:spcBef>
              <a:spcAft>
                <a:spcPts val="0"/>
              </a:spcAft>
              <a:buClrTx/>
              <a:buSzTx/>
              <a:buNone/>
            </a:pPr>
            <a:r>
              <a:rPr lang="en-US" sz="1800" cap="none" dirty="0">
                <a:solidFill>
                  <a:prstClr val="white"/>
                </a:solidFill>
                <a:effectLst/>
                <a:ea typeface="Calibri" panose="020F0502020204030204" pitchFamily="34" charset="0"/>
                <a:cs typeface="Times New Roman" panose="02020603050405020304" pitchFamily="18" charset="0"/>
              </a:rPr>
              <a:t>Possible support items:</a:t>
            </a:r>
          </a:p>
          <a:p>
            <a:pPr lvl="0">
              <a:spcBef>
                <a:spcPts val="0"/>
              </a:spcBef>
              <a:spcAft>
                <a:spcPts val="0"/>
              </a:spcAft>
              <a:buClrTx/>
              <a:buSzTx/>
              <a:buFont typeface="Arial" panose="020B0604020202020204" pitchFamily="34" charset="0"/>
              <a:buChar char="•"/>
            </a:pPr>
            <a:r>
              <a:rPr lang="en-US" sz="1800" cap="none" dirty="0">
                <a:solidFill>
                  <a:prstClr val="white"/>
                </a:solidFill>
                <a:effectLst/>
              </a:rPr>
              <a:t>“Category E: Perspectives on Unalleviated Pain and Distress" by Larry Carbone, DVM, MA, PhD, DACLAM, DACAW, an AALAS webinar presented September 27, 2016, available at </a:t>
            </a:r>
            <a:r>
              <a:rPr lang="en-US" sz="1800" u="sng" cap="none" dirty="0">
                <a:solidFill>
                  <a:prstClr val="white"/>
                </a:solidFill>
                <a:effectLst/>
                <a:hlinkClick r:id="rId2"/>
              </a:rPr>
              <a:t>https://www.aalas.org/store/meeting?productId=7021919</a:t>
            </a:r>
            <a:r>
              <a:rPr lang="en-US" sz="1800" cap="none" dirty="0">
                <a:solidFill>
                  <a:prstClr val="white"/>
                </a:solidFill>
                <a:effectLst/>
              </a:rPr>
              <a:t>.  “This webinar will focus on how an IACUC can evaluate Category E study protocols, including whether anesthetics and analgesics will affect data and how untreated pain and distress might also affect data. We will discuss how IACUCs can evaluate the ethical justification for approving a Category E study, especially when it is not certain how pain and pain medications may affect research outcomes.“</a:t>
            </a:r>
          </a:p>
          <a:p>
            <a:pPr lvl="0">
              <a:spcBef>
                <a:spcPts val="0"/>
              </a:spcBef>
              <a:spcAft>
                <a:spcPts val="0"/>
              </a:spcAft>
              <a:buClrTx/>
              <a:buSzTx/>
              <a:buFont typeface="Arial" panose="020B0604020202020204" pitchFamily="34" charset="0"/>
              <a:buChar char="•"/>
            </a:pPr>
            <a:r>
              <a:rPr lang="en-US" sz="1800" cap="none" dirty="0">
                <a:solidFill>
                  <a:prstClr val="white"/>
                </a:solidFill>
                <a:effectLst/>
              </a:rPr>
              <a:t>Carbone L, Austin J (2016) Pain and Laboratory Animals: Publication Practices for Better Data Reproducibility and Better Animal Welfare. </a:t>
            </a:r>
            <a:r>
              <a:rPr lang="en-US" sz="1800" cap="none" dirty="0" err="1">
                <a:solidFill>
                  <a:prstClr val="white"/>
                </a:solidFill>
                <a:effectLst/>
              </a:rPr>
              <a:t>PLoS</a:t>
            </a:r>
            <a:r>
              <a:rPr lang="en-US" sz="1800" cap="none" dirty="0">
                <a:solidFill>
                  <a:prstClr val="white"/>
                </a:solidFill>
                <a:effectLst/>
              </a:rPr>
              <a:t> ONE 11(5): e0155001. doi:10.1371/journal.pone.0155001  </a:t>
            </a:r>
          </a:p>
          <a:p>
            <a:pPr lvl="0">
              <a:spcBef>
                <a:spcPts val="0"/>
              </a:spcBef>
              <a:spcAft>
                <a:spcPts val="0"/>
              </a:spcAft>
              <a:buClrTx/>
              <a:buSzTx/>
              <a:buFont typeface="Arial" panose="020B0604020202020204" pitchFamily="34" charset="0"/>
              <a:buChar char="•"/>
            </a:pPr>
            <a:r>
              <a:rPr lang="en-US" sz="1800" cap="none" dirty="0">
                <a:solidFill>
                  <a:prstClr val="white"/>
                </a:solidFill>
                <a:effectLst/>
                <a:ea typeface="Calibri" panose="020F0502020204030204" pitchFamily="34" charset="0"/>
                <a:cs typeface="Times New Roman" panose="02020603050405020304" pitchFamily="18" charset="0"/>
              </a:rPr>
              <a:t>Sherwin, Chris M., Stine B. Christiansen, Ian J. Duncan, Hans W. Erhard, Don C. Lay, Joy A. </a:t>
            </a:r>
            <a:r>
              <a:rPr lang="en-US" sz="1800" cap="none" dirty="0" err="1">
                <a:solidFill>
                  <a:prstClr val="white"/>
                </a:solidFill>
                <a:effectLst/>
                <a:ea typeface="Calibri" panose="020F0502020204030204" pitchFamily="34" charset="0"/>
                <a:cs typeface="Times New Roman" panose="02020603050405020304" pitchFamily="18" charset="0"/>
              </a:rPr>
              <a:t>Mench</a:t>
            </a:r>
            <a:r>
              <a:rPr lang="en-US" sz="1800" cap="none" dirty="0">
                <a:solidFill>
                  <a:prstClr val="white"/>
                </a:solidFill>
                <a:effectLst/>
                <a:ea typeface="Calibri" panose="020F0502020204030204" pitchFamily="34" charset="0"/>
                <a:cs typeface="Times New Roman" panose="02020603050405020304" pitchFamily="18" charset="0"/>
              </a:rPr>
              <a:t>, Cheryl E. O’Connor, and J. Carol Petherick. "Guidelines for the ethical use of animals in applied ethology studies." Applied Animal </a:t>
            </a:r>
            <a:r>
              <a:rPr lang="en-US" sz="1800" cap="none" dirty="0" err="1">
                <a:solidFill>
                  <a:prstClr val="white"/>
                </a:solidFill>
                <a:effectLst/>
                <a:ea typeface="Calibri" panose="020F0502020204030204" pitchFamily="34" charset="0"/>
                <a:cs typeface="Times New Roman" panose="02020603050405020304" pitchFamily="18" charset="0"/>
              </a:rPr>
              <a:t>Behaviour</a:t>
            </a:r>
            <a:r>
              <a:rPr lang="en-US" sz="1800" cap="none" dirty="0">
                <a:solidFill>
                  <a:prstClr val="white"/>
                </a:solidFill>
                <a:effectLst/>
                <a:ea typeface="Calibri" panose="020F0502020204030204" pitchFamily="34" charset="0"/>
                <a:cs typeface="Times New Roman" panose="02020603050405020304" pitchFamily="18" charset="0"/>
              </a:rPr>
              <a:t> Science 81, no. 3 (2003): 291-305.  </a:t>
            </a:r>
            <a:r>
              <a:rPr lang="en-US" sz="1800" cap="none" dirty="0">
                <a:solidFill>
                  <a:prstClr val="white"/>
                </a:solidFill>
                <a:effectLst/>
                <a:hlinkClick r:id="rId3"/>
              </a:rPr>
              <a:t>http://dx.doi.org/10.1016/S0168-1591(02)00288-5</a:t>
            </a:r>
            <a:endParaRPr lang="en-US" sz="1800" cap="none" dirty="0">
              <a:solidFill>
                <a:prstClr val="white"/>
              </a:solidFill>
              <a:effectLst/>
              <a:ea typeface="Calibri" panose="020F0502020204030204" pitchFamily="34" charset="0"/>
              <a:cs typeface="Times New Roman" panose="02020603050405020304" pitchFamily="18" charset="0"/>
            </a:endParaRPr>
          </a:p>
          <a:p>
            <a:pPr lvl="0">
              <a:spcBef>
                <a:spcPts val="0"/>
              </a:spcBef>
              <a:spcAft>
                <a:spcPts val="0"/>
              </a:spcAft>
              <a:buClrTx/>
              <a:buSzTx/>
              <a:buFont typeface="Arial" panose="020B0604020202020204" pitchFamily="34" charset="0"/>
              <a:buChar char="•"/>
            </a:pPr>
            <a:r>
              <a:rPr lang="en-US" sz="1800" cap="none" dirty="0">
                <a:solidFill>
                  <a:prstClr val="white"/>
                </a:solidFill>
                <a:effectLst/>
                <a:ea typeface="Calibri" panose="020F0502020204030204" pitchFamily="34" charset="0"/>
                <a:cs typeface="Times New Roman" panose="02020603050405020304" pitchFamily="18" charset="0"/>
              </a:rPr>
              <a:t>Anonymous. “Guidelines for the treatment of animals in </a:t>
            </a:r>
            <a:r>
              <a:rPr lang="en-US" sz="1800" cap="none" dirty="0" err="1">
                <a:solidFill>
                  <a:prstClr val="white"/>
                </a:solidFill>
                <a:effectLst/>
                <a:ea typeface="Calibri" panose="020F0502020204030204" pitchFamily="34" charset="0"/>
                <a:cs typeface="Times New Roman" panose="02020603050405020304" pitchFamily="18" charset="0"/>
              </a:rPr>
              <a:t>behavioural</a:t>
            </a:r>
            <a:r>
              <a:rPr lang="en-US" sz="1800" cap="none" dirty="0">
                <a:solidFill>
                  <a:prstClr val="white"/>
                </a:solidFill>
                <a:effectLst/>
                <a:ea typeface="Calibri" panose="020F0502020204030204" pitchFamily="34" charset="0"/>
                <a:cs typeface="Times New Roman" panose="02020603050405020304" pitchFamily="18" charset="0"/>
              </a:rPr>
              <a:t> research and teaching.” Animal </a:t>
            </a:r>
            <a:r>
              <a:rPr lang="en-US" sz="1800" cap="none" dirty="0" err="1">
                <a:solidFill>
                  <a:prstClr val="white"/>
                </a:solidFill>
                <a:effectLst/>
                <a:ea typeface="Calibri" panose="020F0502020204030204" pitchFamily="34" charset="0"/>
                <a:cs typeface="Times New Roman" panose="02020603050405020304" pitchFamily="18" charset="0"/>
              </a:rPr>
              <a:t>Behaviour</a:t>
            </a:r>
            <a:r>
              <a:rPr lang="en-US" sz="1800" cap="none" dirty="0">
                <a:solidFill>
                  <a:prstClr val="white"/>
                </a:solidFill>
                <a:effectLst/>
                <a:ea typeface="Calibri" panose="020F0502020204030204" pitchFamily="34" charset="0"/>
                <a:cs typeface="Times New Roman" panose="02020603050405020304" pitchFamily="18" charset="0"/>
              </a:rPr>
              <a:t>  83, no. 1 (2012):  301–309. </a:t>
            </a:r>
            <a:r>
              <a:rPr lang="en-US" sz="1800" cap="none" dirty="0">
                <a:solidFill>
                  <a:prstClr val="white"/>
                </a:solidFill>
                <a:effectLst/>
                <a:hlinkClick r:id="rId4"/>
              </a:rPr>
              <a:t>http://dx.doi.org/10.1016/j.anbehav.2011.10.031</a:t>
            </a:r>
            <a:endParaRPr lang="en-US" sz="1800" cap="none" dirty="0">
              <a:solidFill>
                <a:prstClr val="white"/>
              </a:solidFill>
              <a:effectLs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375920" y="89281"/>
            <a:ext cx="11440160" cy="1826604"/>
          </a:xfrm>
        </p:spPr>
        <p:txBody>
          <a:bodyPr anchor="t">
            <a:normAutofit/>
          </a:bodyPr>
          <a:lstStyle/>
          <a:p>
            <a:pPr lvl="0" algn="ctr">
              <a:spcBef>
                <a:spcPts val="0"/>
              </a:spcBef>
            </a:pPr>
            <a:r>
              <a:rPr lang="en-US" sz="3600" b="1" u="sng" cap="none" dirty="0">
                <a:ln>
                  <a:noFill/>
                </a:ln>
                <a:solidFill>
                  <a:prstClr val="white"/>
                </a:solidFill>
                <a:effectLst/>
                <a:latin typeface="Comic Sans MS" panose="030F0702030302020204" pitchFamily="66" charset="0"/>
                <a:ea typeface="+mn-ea"/>
                <a:cs typeface="+mn-cs"/>
              </a:rPr>
              <a:t>Goal 2</a:t>
            </a:r>
            <a:br>
              <a:rPr lang="en-US" sz="3600" b="1" u="sng" cap="none" dirty="0">
                <a:ln>
                  <a:noFill/>
                </a:ln>
                <a:solidFill>
                  <a:prstClr val="white"/>
                </a:solidFill>
                <a:effectLst/>
                <a:latin typeface="Comic Sans MS" panose="030F0702030302020204" pitchFamily="66" charset="0"/>
                <a:ea typeface="+mn-ea"/>
                <a:cs typeface="+mn-cs"/>
              </a:rPr>
            </a:br>
            <a:r>
              <a:rPr lang="en-US" sz="2800" u="sng" cap="none" dirty="0">
                <a:ln>
                  <a:noFill/>
                </a:ln>
                <a:solidFill>
                  <a:prstClr val="white"/>
                </a:solidFill>
                <a:effectLst/>
                <a:latin typeface="Comic Sans MS" panose="030F0702030302020204" pitchFamily="66" charset="0"/>
                <a:ea typeface="+mn-ea"/>
                <a:cs typeface="+mn-cs"/>
              </a:rPr>
              <a:t>Individuals must appreciate various positions by experiencing several ethical considerations about P&amp;D and HE.</a:t>
            </a:r>
          </a:p>
        </p:txBody>
      </p:sp>
    </p:spTree>
    <p:extLst>
      <p:ext uri="{BB962C8B-B14F-4D97-AF65-F5344CB8AC3E}">
        <p14:creationId xmlns:p14="http://schemas.microsoft.com/office/powerpoint/2010/main" val="2581083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750522" y="4862504"/>
            <a:ext cx="1336738" cy="369332"/>
          </a:xfrm>
          <a:prstGeom prst="rect">
            <a:avLst/>
          </a:prstGeom>
        </p:spPr>
        <p:txBody>
          <a:bodyPr wrap="square">
            <a:spAutoFit/>
          </a:bodyPr>
          <a:lstStyle/>
          <a:p>
            <a:r>
              <a:rPr lang="en-US" dirty="0"/>
              <a:t>???</a:t>
            </a:r>
          </a:p>
        </p:txBody>
      </p:sp>
      <p:sp>
        <p:nvSpPr>
          <p:cNvPr id="11" name="Rectangle 10"/>
          <p:cNvSpPr/>
          <p:nvPr/>
        </p:nvSpPr>
        <p:spPr>
          <a:xfrm>
            <a:off x="8974745" y="3937435"/>
            <a:ext cx="1336738" cy="369332"/>
          </a:xfrm>
          <a:prstGeom prst="rect">
            <a:avLst/>
          </a:prstGeom>
        </p:spPr>
        <p:txBody>
          <a:bodyPr wrap="square">
            <a:spAutoFit/>
          </a:bodyPr>
          <a:lstStyle/>
          <a:p>
            <a:r>
              <a:rPr lang="en-US" dirty="0"/>
              <a:t>???</a:t>
            </a:r>
          </a:p>
        </p:txBody>
      </p:sp>
      <p:sp>
        <p:nvSpPr>
          <p:cNvPr id="8" name="Rectangle 7"/>
          <p:cNvSpPr/>
          <p:nvPr/>
        </p:nvSpPr>
        <p:spPr>
          <a:xfrm>
            <a:off x="8729051" y="2550701"/>
            <a:ext cx="2218266" cy="646331"/>
          </a:xfrm>
          <a:prstGeom prst="rect">
            <a:avLst/>
          </a:prstGeom>
        </p:spPr>
        <p:txBody>
          <a:bodyPr wrap="square">
            <a:spAutoFit/>
          </a:bodyPr>
          <a:lstStyle/>
          <a:p>
            <a:r>
              <a:rPr lang="en-US" dirty="0"/>
              <a:t>Social or single housing</a:t>
            </a:r>
          </a:p>
        </p:txBody>
      </p:sp>
      <p:sp>
        <p:nvSpPr>
          <p:cNvPr id="4" name="Rectangle 3"/>
          <p:cNvSpPr/>
          <p:nvPr/>
        </p:nvSpPr>
        <p:spPr>
          <a:xfrm>
            <a:off x="5401554" y="2002037"/>
            <a:ext cx="3058597" cy="646331"/>
          </a:xfrm>
          <a:prstGeom prst="rect">
            <a:avLst/>
          </a:prstGeom>
        </p:spPr>
        <p:txBody>
          <a:bodyPr wrap="square">
            <a:spAutoFit/>
          </a:bodyPr>
          <a:lstStyle/>
          <a:p>
            <a:r>
              <a:rPr lang="en-US" dirty="0"/>
              <a:t>Conditions of  housing </a:t>
            </a:r>
          </a:p>
          <a:p>
            <a:r>
              <a:rPr lang="en-US" dirty="0"/>
              <a:t>(T, %RH, light, airflow, etc.)</a:t>
            </a:r>
          </a:p>
        </p:txBody>
      </p:sp>
      <p:sp>
        <p:nvSpPr>
          <p:cNvPr id="5" name="Rectangle 4"/>
          <p:cNvSpPr/>
          <p:nvPr/>
        </p:nvSpPr>
        <p:spPr>
          <a:xfrm>
            <a:off x="4405978" y="3111576"/>
            <a:ext cx="1831352" cy="369332"/>
          </a:xfrm>
          <a:prstGeom prst="rect">
            <a:avLst/>
          </a:prstGeom>
        </p:spPr>
        <p:txBody>
          <a:bodyPr wrap="square">
            <a:spAutoFit/>
          </a:bodyPr>
          <a:lstStyle/>
          <a:p>
            <a:r>
              <a:rPr lang="en-US" dirty="0"/>
              <a:t>Enrichment</a:t>
            </a:r>
          </a:p>
        </p:txBody>
      </p:sp>
      <p:sp>
        <p:nvSpPr>
          <p:cNvPr id="7" name="Rectangle 6"/>
          <p:cNvSpPr/>
          <p:nvPr/>
        </p:nvSpPr>
        <p:spPr>
          <a:xfrm>
            <a:off x="3654093" y="3975049"/>
            <a:ext cx="2010273" cy="646331"/>
          </a:xfrm>
          <a:prstGeom prst="rect">
            <a:avLst/>
          </a:prstGeom>
        </p:spPr>
        <p:txBody>
          <a:bodyPr wrap="square">
            <a:spAutoFit/>
          </a:bodyPr>
          <a:lstStyle/>
          <a:p>
            <a:r>
              <a:rPr lang="en-US" dirty="0"/>
              <a:t>Health type (sick, infected)</a:t>
            </a:r>
          </a:p>
        </p:txBody>
      </p:sp>
      <p:sp>
        <p:nvSpPr>
          <p:cNvPr id="9" name="Rectangle 8"/>
          <p:cNvSpPr/>
          <p:nvPr/>
        </p:nvSpPr>
        <p:spPr>
          <a:xfrm>
            <a:off x="4661812" y="5352491"/>
            <a:ext cx="2005107" cy="369332"/>
          </a:xfrm>
          <a:prstGeom prst="rect">
            <a:avLst/>
          </a:prstGeom>
        </p:spPr>
        <p:txBody>
          <a:bodyPr wrap="square">
            <a:spAutoFit/>
          </a:bodyPr>
          <a:lstStyle/>
          <a:p>
            <a:r>
              <a:rPr lang="en-US" dirty="0"/>
              <a:t>Territory </a:t>
            </a:r>
          </a:p>
        </p:txBody>
      </p:sp>
      <p:sp>
        <p:nvSpPr>
          <p:cNvPr id="10" name="Rectangle 9"/>
          <p:cNvSpPr/>
          <p:nvPr/>
        </p:nvSpPr>
        <p:spPr>
          <a:xfrm>
            <a:off x="7471344" y="5719946"/>
            <a:ext cx="1771664" cy="369332"/>
          </a:xfrm>
          <a:prstGeom prst="rect">
            <a:avLst/>
          </a:prstGeom>
        </p:spPr>
        <p:txBody>
          <a:bodyPr wrap="square">
            <a:spAutoFit/>
          </a:bodyPr>
          <a:lstStyle/>
          <a:p>
            <a:r>
              <a:rPr lang="en-US" dirty="0"/>
              <a:t>Dominance</a:t>
            </a:r>
          </a:p>
        </p:txBody>
      </p:sp>
      <p:pic>
        <p:nvPicPr>
          <p:cNvPr id="6" name="Picture 2" descr="Wheel: Pain and di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792" y="2704590"/>
            <a:ext cx="2945730" cy="294573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609288" y="3660895"/>
            <a:ext cx="1336738" cy="646331"/>
          </a:xfrm>
          <a:prstGeom prst="rect">
            <a:avLst/>
          </a:prstGeom>
        </p:spPr>
        <p:txBody>
          <a:bodyPr wrap="square">
            <a:spAutoFit/>
          </a:bodyPr>
          <a:lstStyle/>
          <a:p>
            <a:pPr algn="ctr"/>
            <a:r>
              <a:rPr lang="en-US" dirty="0">
                <a:solidFill>
                  <a:srgbClr val="FFFF00"/>
                </a:solidFill>
              </a:rPr>
              <a:t>Pain and distress</a:t>
            </a:r>
          </a:p>
        </p:txBody>
      </p:sp>
      <p:sp>
        <p:nvSpPr>
          <p:cNvPr id="3" name="Content Placeholder 2"/>
          <p:cNvSpPr>
            <a:spLocks noGrp="1"/>
          </p:cNvSpPr>
          <p:nvPr>
            <p:ph idx="1"/>
          </p:nvPr>
        </p:nvSpPr>
        <p:spPr>
          <a:xfrm>
            <a:off x="439131" y="2349005"/>
            <a:ext cx="3080512" cy="2076792"/>
          </a:xfrm>
        </p:spPr>
        <p:txBody>
          <a:bodyPr anchor="t">
            <a:normAutofit/>
          </a:bodyPr>
          <a:lstStyle/>
          <a:p>
            <a:pPr marL="0" lvl="0" indent="0">
              <a:spcBef>
                <a:spcPts val="0"/>
              </a:spcBef>
              <a:spcAft>
                <a:spcPts val="0"/>
              </a:spcAft>
              <a:buClrTx/>
              <a:buSzTx/>
              <a:buNone/>
            </a:pPr>
            <a:r>
              <a:rPr lang="en-US" sz="1800" u="sng" cap="none" dirty="0">
                <a:solidFill>
                  <a:prstClr val="white"/>
                </a:solidFill>
                <a:effectLst/>
              </a:rPr>
              <a:t>Exercise</a:t>
            </a:r>
            <a:r>
              <a:rPr lang="en-US" sz="1800" cap="none" dirty="0">
                <a:solidFill>
                  <a:prstClr val="white"/>
                </a:solidFill>
                <a:effectLst/>
              </a:rPr>
              <a:t> to enter factors that could potentially affect pain and distress.  Complete the wheel (start with it blank</a:t>
            </a:r>
            <a:r>
              <a:rPr lang="en-US" sz="1800" cap="none" dirty="0" smtClean="0">
                <a:solidFill>
                  <a:prstClr val="white"/>
                </a:solidFill>
                <a:effectLst/>
              </a:rPr>
              <a:t>).</a:t>
            </a:r>
            <a:endParaRPr lang="en-US" sz="1800" cap="none" dirty="0">
              <a:solidFill>
                <a:prstClr val="white"/>
              </a:solidFill>
              <a:effectLst/>
            </a:endParaRPr>
          </a:p>
          <a:p>
            <a:pPr marL="0" lvl="0" indent="0">
              <a:spcBef>
                <a:spcPts val="0"/>
              </a:spcBef>
              <a:spcAft>
                <a:spcPts val="0"/>
              </a:spcAft>
              <a:buClrTx/>
              <a:buSzTx/>
              <a:buNone/>
            </a:pPr>
            <a:endParaRPr lang="en-US" sz="1800" cap="none" dirty="0">
              <a:solidFill>
                <a:prstClr val="white"/>
              </a:solidFill>
              <a:effectLst/>
            </a:endParaRPr>
          </a:p>
        </p:txBody>
      </p:sp>
      <p:sp>
        <p:nvSpPr>
          <p:cNvPr id="2" name="Title 1"/>
          <p:cNvSpPr>
            <a:spLocks noGrp="1"/>
          </p:cNvSpPr>
          <p:nvPr>
            <p:ph type="title"/>
          </p:nvPr>
        </p:nvSpPr>
        <p:spPr>
          <a:xfrm>
            <a:off x="375920" y="89281"/>
            <a:ext cx="11440160" cy="1826604"/>
          </a:xfrm>
        </p:spPr>
        <p:txBody>
          <a:bodyPr anchor="t">
            <a:normAutofit/>
          </a:bodyPr>
          <a:lstStyle/>
          <a:p>
            <a:pPr lvl="0" algn="ctr">
              <a:spcBef>
                <a:spcPts val="0"/>
              </a:spcBef>
            </a:pPr>
            <a:r>
              <a:rPr lang="en-US" sz="3600" b="1" u="sng" cap="none" dirty="0">
                <a:ln>
                  <a:noFill/>
                </a:ln>
                <a:solidFill>
                  <a:prstClr val="white"/>
                </a:solidFill>
                <a:effectLst/>
                <a:latin typeface="Comic Sans MS" panose="030F0702030302020204" pitchFamily="66" charset="0"/>
                <a:ea typeface="+mn-ea"/>
                <a:cs typeface="+mn-cs"/>
              </a:rPr>
              <a:t>Goal 2</a:t>
            </a:r>
            <a:br>
              <a:rPr lang="en-US" sz="3600" b="1" u="sng" cap="none" dirty="0">
                <a:ln>
                  <a:noFill/>
                </a:ln>
                <a:solidFill>
                  <a:prstClr val="white"/>
                </a:solidFill>
                <a:effectLst/>
                <a:latin typeface="Comic Sans MS" panose="030F0702030302020204" pitchFamily="66" charset="0"/>
                <a:ea typeface="+mn-ea"/>
                <a:cs typeface="+mn-cs"/>
              </a:rPr>
            </a:br>
            <a:r>
              <a:rPr lang="en-US" sz="2800" u="sng" cap="none" dirty="0">
                <a:ln>
                  <a:noFill/>
                </a:ln>
                <a:solidFill>
                  <a:prstClr val="white"/>
                </a:solidFill>
                <a:effectLst/>
                <a:latin typeface="Comic Sans MS" panose="030F0702030302020204" pitchFamily="66" charset="0"/>
                <a:ea typeface="+mn-ea"/>
                <a:cs typeface="+mn-cs"/>
              </a:rPr>
              <a:t>Individuals must appreciate various positions by experiencing several ethical considerations about P&amp;D and HE.</a:t>
            </a:r>
          </a:p>
        </p:txBody>
      </p:sp>
    </p:spTree>
    <p:extLst>
      <p:ext uri="{BB962C8B-B14F-4D97-AF65-F5344CB8AC3E}">
        <p14:creationId xmlns:p14="http://schemas.microsoft.com/office/powerpoint/2010/main" val="72586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569" y="3440910"/>
            <a:ext cx="2988129" cy="307777"/>
          </a:xfrm>
          <a:prstGeom prst="rect">
            <a:avLst/>
          </a:prstGeom>
          <a:noFill/>
        </p:spPr>
        <p:txBody>
          <a:bodyPr wrap="square" rtlCol="0">
            <a:spAutoFit/>
          </a:bodyPr>
          <a:lstStyle/>
          <a:p>
            <a:r>
              <a:rPr lang="en-US" sz="1400" dirty="0"/>
              <a:t>c</a:t>
            </a:r>
            <a:r>
              <a:rPr lang="en-US" sz="1400" dirty="0" smtClean="0"/>
              <a:t>ourtesy of Prof. Paul Flecknell</a:t>
            </a:r>
            <a:endParaRPr lang="en-US" sz="1400" dirty="0"/>
          </a:p>
        </p:txBody>
      </p:sp>
      <p:pic>
        <p:nvPicPr>
          <p:cNvPr id="7" name="Picture 6" descr="http://images.bigcartel.com/product_images/26144283/PainB.jpg?auto=format&amp;fit=max&amp;h=1000&amp;w=1000&#10;&#10;courtesy of Prof. Paul Flecknell&#10;" title="Collage of rodent imag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625" y="709829"/>
            <a:ext cx="2719171" cy="2719171"/>
          </a:xfrm>
          <a:prstGeom prst="rect">
            <a:avLst/>
          </a:prstGeom>
          <a:noFill/>
          <a:ln>
            <a:noFill/>
          </a:ln>
        </p:spPr>
      </p:pic>
      <p:sp>
        <p:nvSpPr>
          <p:cNvPr id="3" name="Text Placeholder 2"/>
          <p:cNvSpPr>
            <a:spLocks noGrp="1"/>
          </p:cNvSpPr>
          <p:nvPr>
            <p:ph type="body" idx="1"/>
          </p:nvPr>
        </p:nvSpPr>
        <p:spPr>
          <a:xfrm>
            <a:off x="3004456" y="2148481"/>
            <a:ext cx="8998858" cy="4382948"/>
          </a:xfrm>
        </p:spPr>
        <p:txBody>
          <a:bodyPr>
            <a:noAutofit/>
          </a:bodyPr>
          <a:lstStyle/>
          <a:p>
            <a:pPr lvl="0" algn="l">
              <a:spcBef>
                <a:spcPts val="0"/>
              </a:spcBef>
              <a:spcAft>
                <a:spcPts val="0"/>
              </a:spcAft>
              <a:buClrTx/>
              <a:buSzTx/>
            </a:pPr>
            <a:r>
              <a:rPr lang="en-US" cap="none" dirty="0">
                <a:solidFill>
                  <a:prstClr val="white"/>
                </a:solidFill>
                <a:effectLst/>
              </a:rPr>
              <a:t>	These training modules were designed by Group A of the August 2016 cohort convened by PRIM&amp;R during the ICARE Train-the-Trainer Institute.  The premise was to learn active learning techniques and apply them to facets of laboratory animal program management and the care and use of laboratory animals.  The assignment for Group A was “pain and distress (P&amp;D) and humane endpoints (HE)”. </a:t>
            </a:r>
          </a:p>
          <a:p>
            <a:pPr lvl="0" algn="l">
              <a:spcBef>
                <a:spcPts val="0"/>
              </a:spcBef>
              <a:spcAft>
                <a:spcPts val="0"/>
              </a:spcAft>
              <a:buClrTx/>
              <a:buSzTx/>
            </a:pPr>
            <a:r>
              <a:rPr lang="en-US" cap="none" dirty="0">
                <a:solidFill>
                  <a:prstClr val="white"/>
                </a:solidFill>
                <a:effectLst/>
              </a:rPr>
              <a:t>	We - Bruce W. Kennedy, Kelly Fusco, Gene Hines, </a:t>
            </a:r>
            <a:r>
              <a:rPr lang="en-US" cap="none" dirty="0" err="1">
                <a:solidFill>
                  <a:prstClr val="white"/>
                </a:solidFill>
                <a:effectLst/>
              </a:rPr>
              <a:t>Tanise</a:t>
            </a:r>
            <a:r>
              <a:rPr lang="en-US" cap="none" dirty="0">
                <a:solidFill>
                  <a:prstClr val="white"/>
                </a:solidFill>
                <a:effectLst/>
              </a:rPr>
              <a:t> Jackson, and Trina Smith – wish you success as you incorporate our ideas into your own institutional training program regarding this important subject.  Feel free to adapt as you see fit to suit your audience, time frames, and institutional needs.</a:t>
            </a:r>
          </a:p>
          <a:p>
            <a:pPr lvl="0" algn="l">
              <a:spcBef>
                <a:spcPts val="0"/>
              </a:spcBef>
              <a:spcAft>
                <a:spcPts val="0"/>
              </a:spcAft>
              <a:buClrTx/>
              <a:buSzTx/>
            </a:pPr>
            <a:r>
              <a:rPr lang="en-US" cap="none" dirty="0">
                <a:solidFill>
                  <a:prstClr val="white"/>
                </a:solidFill>
                <a:effectLst/>
              </a:rPr>
              <a:t>	While it is Group A that designed and contributed this material, we are grateful for the training and guidance we received during the workshop.</a:t>
            </a:r>
          </a:p>
        </p:txBody>
      </p:sp>
      <p:sp>
        <p:nvSpPr>
          <p:cNvPr id="2" name="Title 1"/>
          <p:cNvSpPr>
            <a:spLocks noGrp="1"/>
          </p:cNvSpPr>
          <p:nvPr>
            <p:ph type="title"/>
          </p:nvPr>
        </p:nvSpPr>
        <p:spPr>
          <a:xfrm>
            <a:off x="3280229" y="345852"/>
            <a:ext cx="8911771" cy="1482948"/>
          </a:xfrm>
        </p:spPr>
        <p:txBody>
          <a:bodyPr anchor="t">
            <a:normAutofit fontScale="90000"/>
          </a:bodyPr>
          <a:lstStyle/>
          <a:p>
            <a:pPr algn="ctr"/>
            <a:r>
              <a:rPr lang="en-US" sz="3600" u="sng" dirty="0">
                <a:solidFill>
                  <a:schemeClr val="tx1"/>
                </a:solidFill>
                <a:effectLst/>
                <a:latin typeface="Comic Sans MS" panose="030F0702030302020204" pitchFamily="66" charset="0"/>
              </a:rPr>
              <a:t>Pain and Distress</a:t>
            </a:r>
            <a:br>
              <a:rPr lang="en-US" sz="3600" u="sng" dirty="0">
                <a:solidFill>
                  <a:schemeClr val="tx1"/>
                </a:solidFill>
                <a:effectLst/>
                <a:latin typeface="Comic Sans MS" panose="030F0702030302020204" pitchFamily="66" charset="0"/>
              </a:rPr>
            </a:br>
            <a:r>
              <a:rPr lang="en-US" sz="3600" u="sng" dirty="0">
                <a:solidFill>
                  <a:schemeClr val="tx1"/>
                </a:solidFill>
                <a:effectLst/>
                <a:latin typeface="Comic Sans MS" panose="030F0702030302020204" pitchFamily="66" charset="0"/>
              </a:rPr>
              <a:t>and Humane Endpoints</a:t>
            </a:r>
            <a:br>
              <a:rPr lang="en-US" sz="3600" u="sng" dirty="0">
                <a:solidFill>
                  <a:schemeClr val="tx1"/>
                </a:solidFill>
                <a:effectLst/>
                <a:latin typeface="Comic Sans MS" panose="030F0702030302020204" pitchFamily="66" charset="0"/>
              </a:rPr>
            </a:br>
            <a:r>
              <a:rPr lang="en-US" sz="2800" dirty="0">
                <a:solidFill>
                  <a:schemeClr val="tx1"/>
                </a:solidFill>
                <a:effectLst/>
                <a:latin typeface="Comic Sans MS" panose="030F0702030302020204" pitchFamily="66" charset="0"/>
              </a:rPr>
              <a:t>in the Laboratory Animal Facility</a:t>
            </a:r>
            <a:endParaRPr lang="en-US" sz="3600" dirty="0"/>
          </a:p>
        </p:txBody>
      </p:sp>
    </p:spTree>
    <p:extLst>
      <p:ext uri="{BB962C8B-B14F-4D97-AF65-F5344CB8AC3E}">
        <p14:creationId xmlns:p14="http://schemas.microsoft.com/office/powerpoint/2010/main" val="3564879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12" y="1712964"/>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751012" y="2905760"/>
            <a:ext cx="9303068" cy="3576319"/>
          </a:xfrm>
        </p:spPr>
        <p:txBody>
          <a:bodyPr>
            <a:normAutofit/>
          </a:bodyPr>
          <a:lstStyle/>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Define and describe pain, its various types and possible causes.  (LOC)</a:t>
            </a: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Define and describe different forms of stress.  (LOC)</a:t>
            </a: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Recognize species specific behaviors and distinguish them from P&amp;D.  (LOC/HOC)</a:t>
            </a: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Distinguish what is scientifically justified P&amp;D, consistent with sound research design.  (HOC)</a:t>
            </a:r>
          </a:p>
        </p:txBody>
      </p:sp>
      <p:sp>
        <p:nvSpPr>
          <p:cNvPr id="2" name="Title 1"/>
          <p:cNvSpPr>
            <a:spLocks noGrp="1"/>
          </p:cNvSpPr>
          <p:nvPr>
            <p:ph type="ctrTitle"/>
          </p:nvPr>
        </p:nvSpPr>
        <p:spPr>
          <a:xfrm>
            <a:off x="589280" y="365761"/>
            <a:ext cx="11074400" cy="1483359"/>
          </a:xfrm>
        </p:spPr>
        <p:txBody>
          <a:bodyPr anchor="t">
            <a:noAutofit/>
          </a:bodyPr>
          <a:lstStyle/>
          <a:p>
            <a:pPr lvl="0">
              <a:spcBef>
                <a:spcPts val="0"/>
              </a:spcBef>
            </a:pPr>
            <a:r>
              <a:rPr lang="en-US" sz="3600" b="1" u="sng" cap="none" dirty="0">
                <a:ln>
                  <a:noFill/>
                </a:ln>
                <a:solidFill>
                  <a:prstClr val="white"/>
                </a:solidFill>
                <a:effectLst/>
                <a:latin typeface="Comic Sans MS" panose="030F0702030302020204" pitchFamily="66" charset="0"/>
                <a:ea typeface="+mn-ea"/>
                <a:cs typeface="+mn-cs"/>
              </a:rPr>
              <a:t>Goal 3a</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ln>
                  <a:noFill/>
                </a:ln>
                <a:solidFill>
                  <a:prstClr val="white"/>
                </a:solidFill>
                <a:effectLst/>
                <a:latin typeface="Comic Sans MS" panose="030F0702030302020204" pitchFamily="66" charset="0"/>
                <a:ea typeface="+mn-ea"/>
                <a:cs typeface="+mn-cs"/>
              </a:rPr>
              <a:t>Understanding and recognizing P&amp;D</a:t>
            </a: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endParaRPr lang="en-US" sz="3600" dirty="0"/>
          </a:p>
        </p:txBody>
      </p:sp>
    </p:spTree>
    <p:extLst>
      <p:ext uri="{BB962C8B-B14F-4D97-AF65-F5344CB8AC3E}">
        <p14:creationId xmlns:p14="http://schemas.microsoft.com/office/powerpoint/2010/main" val="3308760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AAALAC form image" title="AAALAC f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79129">
            <a:off x="4748893" y="2893826"/>
            <a:ext cx="2659760" cy="344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62560" y="1122680"/>
            <a:ext cx="11744960" cy="1905000"/>
          </a:xfrm>
        </p:spPr>
        <p:txBody>
          <a:bodyPr>
            <a:normAutofit/>
          </a:bodyPr>
          <a:lstStyle/>
          <a:p>
            <a:pPr>
              <a:spcBef>
                <a:spcPts val="0"/>
              </a:spcBef>
              <a:spcAft>
                <a:spcPts val="0"/>
              </a:spcAft>
            </a:pPr>
            <a:r>
              <a:rPr lang="en-US" sz="2800" cap="none" dirty="0" smtClean="0">
                <a:solidFill>
                  <a:schemeClr val="tx1"/>
                </a:solidFill>
                <a:effectLst/>
                <a:latin typeface="Comic Sans MS" panose="030F0702030302020204" pitchFamily="66" charset="0"/>
              </a:rPr>
              <a:t>Objective</a:t>
            </a:r>
            <a:r>
              <a:rPr lang="en-US" sz="2800" cap="none" dirty="0">
                <a:solidFill>
                  <a:schemeClr val="tx1"/>
                </a:solidFill>
                <a:effectLst/>
                <a:latin typeface="Comic Sans MS" panose="030F0702030302020204" pitchFamily="66" charset="0"/>
              </a:rPr>
              <a:t>: Distinguish what is scientifically justified P&amp;D</a:t>
            </a:r>
          </a:p>
          <a:p>
            <a:pPr>
              <a:spcBef>
                <a:spcPts val="0"/>
              </a:spcBef>
              <a:spcAft>
                <a:spcPts val="0"/>
              </a:spcAft>
            </a:pPr>
            <a:r>
              <a:rPr lang="en-US" sz="2800" cap="none"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Summative assessments: Role play, read protocol</a:t>
            </a:r>
          </a:p>
          <a:p>
            <a:pPr>
              <a:spcBef>
                <a:spcPts val="0"/>
              </a:spcBef>
              <a:spcAft>
                <a:spcPts val="0"/>
              </a:spcAft>
            </a:pPr>
            <a:r>
              <a:rPr lang="en-US" sz="2800" cap="none"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for scenarios, and report</a:t>
            </a:r>
          </a:p>
          <a:p>
            <a:endParaRPr lang="en-US" dirty="0"/>
          </a:p>
        </p:txBody>
      </p:sp>
      <p:sp>
        <p:nvSpPr>
          <p:cNvPr id="2" name="Title 1"/>
          <p:cNvSpPr>
            <a:spLocks noGrp="1"/>
          </p:cNvSpPr>
          <p:nvPr>
            <p:ph type="ctrTitle"/>
          </p:nvPr>
        </p:nvSpPr>
        <p:spPr>
          <a:xfrm>
            <a:off x="325120" y="426721"/>
            <a:ext cx="11582400" cy="914399"/>
          </a:xfrm>
        </p:spPr>
        <p:txBody>
          <a:bodyPr anchor="t">
            <a:normAutofit/>
          </a:bodyPr>
          <a:lstStyle/>
          <a:p>
            <a:r>
              <a:rPr lang="en-US" sz="3600" b="1" u="sng" cap="none" dirty="0">
                <a:ln>
                  <a:noFill/>
                </a:ln>
                <a:solidFill>
                  <a:prstClr val="white"/>
                </a:solidFill>
                <a:effectLst/>
                <a:latin typeface="Comic Sans MS" panose="030F0702030302020204" pitchFamily="66" charset="0"/>
                <a:ea typeface="+mn-ea"/>
                <a:cs typeface="+mn-cs"/>
              </a:rPr>
              <a:t>Goal 3a: </a:t>
            </a:r>
            <a:r>
              <a:rPr lang="en-US" sz="3600" u="sng" cap="none" dirty="0">
                <a:ln>
                  <a:noFill/>
                </a:ln>
                <a:solidFill>
                  <a:prstClr val="white"/>
                </a:solidFill>
                <a:effectLst/>
                <a:latin typeface="Comic Sans MS" panose="030F0702030302020204" pitchFamily="66" charset="0"/>
                <a:ea typeface="+mn-ea"/>
                <a:cs typeface="+mn-cs"/>
              </a:rPr>
              <a:t>Understanding and recognizing P&amp;D</a:t>
            </a:r>
            <a:endParaRPr lang="en-US" sz="3600" dirty="0"/>
          </a:p>
        </p:txBody>
      </p:sp>
    </p:spTree>
    <p:extLst>
      <p:ext uri="{BB962C8B-B14F-4D97-AF65-F5344CB8AC3E}">
        <p14:creationId xmlns:p14="http://schemas.microsoft.com/office/powerpoint/2010/main" val="638976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1" y="1625880"/>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89279" y="2905760"/>
            <a:ext cx="10920549" cy="3576319"/>
          </a:xfrm>
        </p:spPr>
        <p:txBody>
          <a:bodyPr>
            <a:normAutofit/>
          </a:bodyPr>
          <a:lstStyle/>
          <a:p>
            <a:pPr lvl="0" algn="l">
              <a:spcBef>
                <a:spcPts val="0"/>
              </a:spcBef>
              <a:spcAft>
                <a:spcPts val="0"/>
              </a:spcAft>
              <a:buClrTx/>
              <a:buSzTx/>
            </a:pPr>
            <a:r>
              <a:rPr lang="en-US" sz="1900" b="1" u="sng" cap="none" dirty="0">
                <a:solidFill>
                  <a:prstClr val="white"/>
                </a:solidFill>
                <a:effectLst/>
              </a:rPr>
              <a:t>Pain</a:t>
            </a:r>
            <a:r>
              <a:rPr lang="en-US" sz="1900" cap="none" dirty="0">
                <a:solidFill>
                  <a:prstClr val="white"/>
                </a:solidFill>
                <a:effectLst/>
              </a:rPr>
              <a:t> is an unpleasant sensory and emotional experience associated with actual or potential tissue damage that typically involves a noxious stimulus that activates nociceptors in the body’s tissues that convey signals to the central nervous system (</a:t>
            </a:r>
            <a:r>
              <a:rPr lang="en-US" sz="1900" cap="none" dirty="0">
                <a:solidFill>
                  <a:prstClr val="white"/>
                </a:solidFill>
                <a:effectLst/>
                <a:hlinkClick r:id="rId3"/>
              </a:rPr>
              <a:t>Pain</a:t>
            </a:r>
            <a:r>
              <a:rPr lang="en-US" sz="1900" cap="none" baseline="30000" dirty="0">
                <a:solidFill>
                  <a:prstClr val="white"/>
                </a:solidFill>
                <a:effectLst/>
              </a:rPr>
              <a:t>1</a:t>
            </a:r>
            <a:r>
              <a:rPr lang="en-US" sz="1900" cap="none" dirty="0">
                <a:solidFill>
                  <a:prstClr val="white"/>
                </a:solidFill>
                <a:effectLst/>
              </a:rPr>
              <a:t>, p. 13).  </a:t>
            </a:r>
          </a:p>
          <a:p>
            <a:pPr lvl="0" algn="l">
              <a:spcBef>
                <a:spcPts val="0"/>
              </a:spcBef>
              <a:spcAft>
                <a:spcPts val="0"/>
              </a:spcAft>
              <a:buClrTx/>
              <a:buSzTx/>
            </a:pPr>
            <a:endParaRPr lang="en-US" sz="1900" cap="none" dirty="0">
              <a:solidFill>
                <a:prstClr val="white"/>
              </a:solidFill>
              <a:effectLst/>
            </a:endParaRPr>
          </a:p>
          <a:p>
            <a:pPr lvl="0" algn="l">
              <a:spcBef>
                <a:spcPts val="0"/>
              </a:spcBef>
              <a:spcAft>
                <a:spcPts val="0"/>
              </a:spcAft>
              <a:buClrTx/>
              <a:buSzTx/>
            </a:pPr>
            <a:r>
              <a:rPr lang="en-US" sz="1900" b="1" u="sng" cap="none" dirty="0">
                <a:solidFill>
                  <a:prstClr val="white"/>
                </a:solidFill>
                <a:effectLst/>
              </a:rPr>
              <a:t>Momentary/Slight Pain</a:t>
            </a:r>
            <a:r>
              <a:rPr lang="en-US" sz="1900" cap="none" dirty="0">
                <a:solidFill>
                  <a:prstClr val="white"/>
                </a:solidFill>
                <a:effectLst/>
              </a:rPr>
              <a:t> refers to pain that is momentary, such as associated with a needle stick (e.g., drug injection, venipuncture) or an experimentally applied noxious stimulus that does not produce noticeable tissue damage (e.g., pinch, mild and brief electric shock). Momentary pain may generate a withdrawal reflex or vocalization, however, this pain is of very short duration (seconds to tens of seconds, or perhaps minutes when assessing pain tolerance) and consequences to the subject are minimal and brief (</a:t>
            </a:r>
            <a:r>
              <a:rPr lang="en-US" sz="1900" cap="none" dirty="0">
                <a:solidFill>
                  <a:prstClr val="white"/>
                </a:solidFill>
                <a:effectLst/>
                <a:hlinkClick r:id="rId4"/>
              </a:rPr>
              <a:t>Pain</a:t>
            </a:r>
            <a:r>
              <a:rPr lang="en-US" sz="1900" cap="none" baseline="30000" dirty="0">
                <a:solidFill>
                  <a:prstClr val="white"/>
                </a:solidFill>
                <a:effectLst/>
              </a:rPr>
              <a:t>1</a:t>
            </a:r>
            <a:r>
              <a:rPr lang="en-US" sz="1900" cap="none" dirty="0">
                <a:solidFill>
                  <a:prstClr val="white"/>
                </a:solidFill>
                <a:effectLst/>
              </a:rPr>
              <a:t>, p. 18).</a:t>
            </a:r>
            <a:endParaRPr lang="en-US" sz="1900" cap="none" dirty="0">
              <a:solidFill>
                <a:prstClr val="white">
                  <a:lumMod val="65000"/>
                </a:prst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589280" y="365761"/>
            <a:ext cx="11074400" cy="2267781"/>
          </a:xfrm>
        </p:spPr>
        <p:txBody>
          <a:bodyPr anchor="t">
            <a:noAutofit/>
          </a:bodyPr>
          <a:lstStyle/>
          <a:p>
            <a:pPr lvl="0">
              <a:spcBef>
                <a:spcPts val="0"/>
              </a:spcBef>
            </a:pPr>
            <a:r>
              <a:rPr lang="en-US" sz="3600" b="1" u="sng" cap="none" dirty="0">
                <a:ln>
                  <a:noFill/>
                </a:ln>
                <a:solidFill>
                  <a:prstClr val="white"/>
                </a:solidFill>
                <a:effectLst/>
                <a:latin typeface="Comic Sans MS" panose="030F0702030302020204" pitchFamily="66" charset="0"/>
                <a:ea typeface="+mn-ea"/>
                <a:cs typeface="+mn-cs"/>
              </a:rPr>
              <a:t>Goal 3a</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ln>
                  <a:noFill/>
                </a:ln>
                <a:solidFill>
                  <a:prstClr val="white"/>
                </a:solidFill>
                <a:effectLst/>
                <a:latin typeface="Comic Sans MS" panose="030F0702030302020204" pitchFamily="66" charset="0"/>
                <a:ea typeface="+mn-ea"/>
                <a:cs typeface="+mn-cs"/>
              </a:rPr>
              <a:t>Understanding and recognizing </a:t>
            </a:r>
            <a:r>
              <a:rPr lang="en-US" sz="3600" u="sng" cap="none" dirty="0" smtClean="0">
                <a:ln>
                  <a:noFill/>
                </a:ln>
                <a:solidFill>
                  <a:prstClr val="white"/>
                </a:solidFill>
                <a:effectLst/>
                <a:latin typeface="Comic Sans MS" panose="030F0702030302020204" pitchFamily="66" charset="0"/>
                <a:ea typeface="+mn-ea"/>
                <a:cs typeface="+mn-cs"/>
              </a:rPr>
              <a:t>P&amp;D</a:t>
            </a: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3600" b="1" cap="none" dirty="0">
                <a:ln>
                  <a:noFill/>
                </a:ln>
                <a:solidFill>
                  <a:prstClr val="white"/>
                </a:solidFill>
                <a:effectLst/>
                <a:latin typeface="Comic Sans MS" panose="030F0702030302020204" pitchFamily="66" charset="0"/>
                <a:ea typeface="+mn-ea"/>
                <a:cs typeface="+mn-cs"/>
              </a:rPr>
              <a:t>	</a:t>
            </a:r>
            <a:r>
              <a:rPr lang="en-US" sz="3600" b="1" cap="none" dirty="0" smtClean="0">
                <a:ln>
                  <a:noFill/>
                </a:ln>
                <a:solidFill>
                  <a:prstClr val="white"/>
                </a:solidFill>
                <a:effectLst/>
                <a:latin typeface="Comic Sans MS" panose="030F0702030302020204" pitchFamily="66" charset="0"/>
                <a:ea typeface="+mn-ea"/>
                <a:cs typeface="+mn-cs"/>
              </a:rPr>
              <a:t>		</a:t>
            </a:r>
            <a:r>
              <a:rPr lang="en-US" sz="2400" cap="none" dirty="0">
                <a:ln>
                  <a:noFill/>
                </a:ln>
                <a:solidFill>
                  <a:prstClr val="white"/>
                </a:solidFill>
                <a:effectLst/>
                <a:latin typeface="Comic Sans MS" panose="030F0702030302020204" pitchFamily="66" charset="0"/>
                <a:ea typeface="+mn-ea"/>
                <a:cs typeface="+mn-cs"/>
              </a:rPr>
              <a:t>Def</a:t>
            </a:r>
            <a:r>
              <a:rPr lang="en-US" sz="2400" cap="none" dirty="0" smtClean="0">
                <a:ln>
                  <a:noFill/>
                </a:ln>
                <a:solidFill>
                  <a:prstClr val="white"/>
                </a:solidFill>
                <a:effectLst/>
                <a:latin typeface="Comic Sans MS" panose="030F0702030302020204" pitchFamily="66" charset="0"/>
                <a:ea typeface="+mn-ea"/>
                <a:cs typeface="+mn-cs"/>
              </a:rPr>
              <a:t>ine and describe pain, its various types and possible causes.</a:t>
            </a:r>
            <a:endParaRPr lang="en-US" sz="2400" dirty="0"/>
          </a:p>
        </p:txBody>
      </p:sp>
    </p:spTree>
    <p:extLst>
      <p:ext uri="{BB962C8B-B14F-4D97-AF65-F5344CB8AC3E}">
        <p14:creationId xmlns:p14="http://schemas.microsoft.com/office/powerpoint/2010/main" val="946488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1" y="1567824"/>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89279" y="2743200"/>
            <a:ext cx="11074401" cy="3991429"/>
          </a:xfrm>
        </p:spPr>
        <p:txBody>
          <a:bodyPr>
            <a:normAutofit/>
          </a:bodyPr>
          <a:lstStyle/>
          <a:p>
            <a:pPr lvl="0" algn="l">
              <a:spcBef>
                <a:spcPts val="0"/>
              </a:spcBef>
              <a:spcAft>
                <a:spcPts val="0"/>
              </a:spcAft>
              <a:buClrTx/>
              <a:buSzTx/>
            </a:pPr>
            <a:r>
              <a:rPr lang="en-US" sz="1800" b="1" u="sng" cap="none" dirty="0">
                <a:solidFill>
                  <a:prstClr val="white"/>
                </a:solidFill>
                <a:effectLst/>
              </a:rPr>
              <a:t>Stress</a:t>
            </a:r>
            <a:r>
              <a:rPr lang="en-US" sz="1800" cap="none" dirty="0">
                <a:solidFill>
                  <a:prstClr val="white"/>
                </a:solidFill>
                <a:effectLst/>
              </a:rPr>
              <a:t> is a real or perceived perturbation to an organism’s physiological homeostasis or psychological well-being—the body uses behavioral or physiological mechanisms to counter the perturbation. Stressors can </a:t>
            </a:r>
            <a:r>
              <a:rPr lang="en-US" sz="1800" b="1" i="1" cap="none" dirty="0">
                <a:solidFill>
                  <a:prstClr val="white"/>
                </a:solidFill>
                <a:effectLst/>
              </a:rPr>
              <a:t>elicit coping mechanisms or adaptive changes</a:t>
            </a:r>
            <a:r>
              <a:rPr lang="en-US" sz="1800" cap="none" dirty="0">
                <a:solidFill>
                  <a:prstClr val="white"/>
                </a:solidFill>
                <a:effectLst/>
              </a:rPr>
              <a:t>, including behavioral reactions, activation of the sympathetic nervous system and adrenal medulla, secretion of stress hormones, and mobilization of the immune system (</a:t>
            </a:r>
            <a:r>
              <a:rPr lang="en-US" sz="1800" cap="none" dirty="0">
                <a:solidFill>
                  <a:prstClr val="white"/>
                </a:solidFill>
                <a:effectLst/>
                <a:hlinkClick r:id="rId3"/>
              </a:rPr>
              <a:t>Distress</a:t>
            </a:r>
            <a:r>
              <a:rPr lang="en-US" sz="1800" cap="none" baseline="30000" dirty="0">
                <a:solidFill>
                  <a:prstClr val="white"/>
                </a:solidFill>
                <a:effectLst/>
              </a:rPr>
              <a:t>1</a:t>
            </a:r>
            <a:r>
              <a:rPr lang="en-US" sz="1800" cap="none" dirty="0">
                <a:solidFill>
                  <a:prstClr val="white"/>
                </a:solidFill>
                <a:effectLst/>
              </a:rPr>
              <a:t>, p. 2). Minor perturbations may be stressful and/or negatively affect an animal’s moment-to-moment emotional state but they would not impair its adaptive capacity and therefore not cause distress (</a:t>
            </a:r>
            <a:r>
              <a:rPr lang="en-US" sz="1800" cap="none" dirty="0">
                <a:solidFill>
                  <a:prstClr val="white"/>
                </a:solidFill>
                <a:effectLst/>
                <a:hlinkClick r:id="rId4"/>
              </a:rPr>
              <a:t>Distress</a:t>
            </a:r>
            <a:r>
              <a:rPr lang="en-US" sz="1800" cap="none" baseline="30000" dirty="0">
                <a:solidFill>
                  <a:prstClr val="white"/>
                </a:solidFill>
                <a:effectLst/>
              </a:rPr>
              <a:t>1</a:t>
            </a:r>
            <a:r>
              <a:rPr lang="en-US" sz="1800" cap="none" dirty="0">
                <a:solidFill>
                  <a:prstClr val="white"/>
                </a:solidFill>
                <a:effectLst/>
              </a:rPr>
              <a:t>, p. 4).</a:t>
            </a:r>
          </a:p>
          <a:p>
            <a:pPr lvl="0" algn="l">
              <a:spcBef>
                <a:spcPts val="0"/>
              </a:spcBef>
              <a:spcAft>
                <a:spcPts val="0"/>
              </a:spcAft>
              <a:buClrTx/>
              <a:buSzTx/>
            </a:pPr>
            <a:endParaRPr lang="en-US" sz="1800" cap="none" dirty="0">
              <a:solidFill>
                <a:prstClr val="white"/>
              </a:solidFill>
              <a:effectLst/>
            </a:endParaRPr>
          </a:p>
          <a:p>
            <a:pPr marL="228600" lvl="1" indent="-228600" algn="l">
              <a:spcBef>
                <a:spcPts val="0"/>
              </a:spcBef>
              <a:spcAft>
                <a:spcPts val="0"/>
              </a:spcAft>
              <a:buClrTx/>
              <a:buSzTx/>
              <a:buFont typeface="Courier New" panose="02070309020205020404" pitchFamily="49" charset="0"/>
              <a:buChar char="o"/>
            </a:pPr>
            <a:r>
              <a:rPr lang="en-US" cap="none" dirty="0">
                <a:solidFill>
                  <a:prstClr val="white"/>
                </a:solidFill>
                <a:effectLst/>
              </a:rPr>
              <a:t> </a:t>
            </a:r>
            <a:r>
              <a:rPr lang="en-US" b="1" u="sng" cap="none" dirty="0">
                <a:solidFill>
                  <a:prstClr val="white"/>
                </a:solidFill>
                <a:effectLst/>
              </a:rPr>
              <a:t>Eustress</a:t>
            </a:r>
            <a:r>
              <a:rPr lang="en-US" cap="none" dirty="0">
                <a:solidFill>
                  <a:prstClr val="white"/>
                </a:solidFill>
                <a:effectLst/>
              </a:rPr>
              <a:t> is a state where an animal may not necessarily consider a stressor to be unpleasant, despite the observer’s subjective perception to the contrary.  For example, both naturally rewarding behaviors (e.g. exercise) and the self-administration of a drug (e.g. cocaine) may increase sympathetic activity and circulating glucocorticoids and recruit multiple physiological to adapt to and oppose the drug’s action in a profile very similar to that seen following aversive stimuli (</a:t>
            </a:r>
            <a:r>
              <a:rPr lang="en-US" cap="none" dirty="0">
                <a:solidFill>
                  <a:prstClr val="white"/>
                </a:solidFill>
                <a:effectLst/>
                <a:hlinkClick r:id="rId5"/>
              </a:rPr>
              <a:t>Distress</a:t>
            </a:r>
            <a:r>
              <a:rPr lang="en-US" cap="none" baseline="30000" dirty="0">
                <a:solidFill>
                  <a:prstClr val="white"/>
                </a:solidFill>
                <a:effectLst/>
              </a:rPr>
              <a:t>1</a:t>
            </a:r>
            <a:r>
              <a:rPr lang="en-US" cap="none" dirty="0">
                <a:solidFill>
                  <a:prstClr val="white"/>
                </a:solidFill>
                <a:effectLst/>
              </a:rPr>
              <a:t>, p. 15). </a:t>
            </a:r>
            <a:endParaRPr lang="en-US" sz="2800" cap="none" dirty="0">
              <a:solidFill>
                <a:prstClr val="white">
                  <a:lumMod val="65000"/>
                </a:prst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589280" y="365761"/>
            <a:ext cx="11074400" cy="2267781"/>
          </a:xfrm>
        </p:spPr>
        <p:txBody>
          <a:bodyPr anchor="t">
            <a:noAutofit/>
          </a:bodyPr>
          <a:lstStyle/>
          <a:p>
            <a:pPr lvl="0">
              <a:spcBef>
                <a:spcPts val="0"/>
              </a:spcBef>
            </a:pPr>
            <a:r>
              <a:rPr lang="en-US" sz="3600" b="1" u="sng" cap="none" dirty="0">
                <a:ln>
                  <a:noFill/>
                </a:ln>
                <a:solidFill>
                  <a:prstClr val="white"/>
                </a:solidFill>
                <a:effectLst/>
                <a:latin typeface="Comic Sans MS" panose="030F0702030302020204" pitchFamily="66" charset="0"/>
                <a:ea typeface="+mn-ea"/>
                <a:cs typeface="+mn-cs"/>
              </a:rPr>
              <a:t>Goal 3a</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ln>
                  <a:noFill/>
                </a:ln>
                <a:solidFill>
                  <a:prstClr val="white"/>
                </a:solidFill>
                <a:effectLst/>
                <a:latin typeface="Comic Sans MS" panose="030F0702030302020204" pitchFamily="66" charset="0"/>
                <a:ea typeface="+mn-ea"/>
                <a:cs typeface="+mn-cs"/>
              </a:rPr>
              <a:t>Understanding and recognizing </a:t>
            </a:r>
            <a:r>
              <a:rPr lang="en-US" sz="3600" u="sng" cap="none" dirty="0" smtClean="0">
                <a:ln>
                  <a:noFill/>
                </a:ln>
                <a:solidFill>
                  <a:prstClr val="white"/>
                </a:solidFill>
                <a:effectLst/>
                <a:latin typeface="Comic Sans MS" panose="030F0702030302020204" pitchFamily="66" charset="0"/>
                <a:ea typeface="+mn-ea"/>
                <a:cs typeface="+mn-cs"/>
              </a:rPr>
              <a:t>P&amp;D</a:t>
            </a: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2400" cap="none" dirty="0" smtClean="0">
                <a:ln>
                  <a:noFill/>
                </a:ln>
                <a:solidFill>
                  <a:prstClr val="white"/>
                </a:solidFill>
                <a:effectLst/>
                <a:latin typeface="Comic Sans MS" panose="030F0702030302020204" pitchFamily="66" charset="0"/>
                <a:ea typeface="+mn-ea"/>
                <a:cs typeface="+mn-cs"/>
              </a:rPr>
              <a:t>Define and describe different forms of stress.</a:t>
            </a:r>
            <a:endParaRPr lang="en-US" sz="2400" dirty="0"/>
          </a:p>
        </p:txBody>
      </p:sp>
    </p:spTree>
    <p:extLst>
      <p:ext uri="{BB962C8B-B14F-4D97-AF65-F5344CB8AC3E}">
        <p14:creationId xmlns:p14="http://schemas.microsoft.com/office/powerpoint/2010/main" val="1153154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1" y="1567824"/>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89280" y="2743200"/>
            <a:ext cx="10949578" cy="3991429"/>
          </a:xfrm>
        </p:spPr>
        <p:txBody>
          <a:bodyPr>
            <a:normAutofit/>
          </a:bodyPr>
          <a:lstStyle/>
          <a:p>
            <a:pPr lvl="0" algn="l">
              <a:spcBef>
                <a:spcPts val="0"/>
              </a:spcBef>
              <a:spcAft>
                <a:spcPts val="0"/>
              </a:spcAft>
              <a:buClrTx/>
              <a:buSzTx/>
            </a:pPr>
            <a:r>
              <a:rPr lang="en-US" sz="1900" b="1" u="sng" cap="none" dirty="0">
                <a:solidFill>
                  <a:prstClr val="white"/>
                </a:solidFill>
                <a:effectLst/>
              </a:rPr>
              <a:t>Distress</a:t>
            </a:r>
            <a:r>
              <a:rPr lang="en-US" sz="1900" cap="none" dirty="0">
                <a:solidFill>
                  <a:prstClr val="white"/>
                </a:solidFill>
                <a:effectLst/>
              </a:rPr>
              <a:t> is an aversive state in which an animal </a:t>
            </a:r>
            <a:r>
              <a:rPr lang="en-US" sz="1900" b="1" i="1" cap="none" dirty="0">
                <a:solidFill>
                  <a:prstClr val="white"/>
                </a:solidFill>
                <a:effectLst/>
              </a:rPr>
              <a:t>fails to cope or adjust</a:t>
            </a:r>
            <a:r>
              <a:rPr lang="en-US" sz="1900" cap="none" dirty="0">
                <a:solidFill>
                  <a:prstClr val="white"/>
                </a:solidFill>
                <a:effectLst/>
              </a:rPr>
              <a:t> to various stressors with which it is presented (</a:t>
            </a:r>
            <a:r>
              <a:rPr lang="en-US" sz="1900" cap="none" dirty="0">
                <a:solidFill>
                  <a:prstClr val="white"/>
                </a:solidFill>
                <a:effectLst/>
                <a:hlinkClick r:id="rId3"/>
              </a:rPr>
              <a:t>Guide</a:t>
            </a:r>
            <a:r>
              <a:rPr lang="en-US" sz="1900" cap="none" baseline="30000" dirty="0">
                <a:solidFill>
                  <a:prstClr val="white"/>
                </a:solidFill>
                <a:effectLst/>
              </a:rPr>
              <a:t>2</a:t>
            </a:r>
            <a:r>
              <a:rPr lang="en-US" sz="1900" cap="none" dirty="0">
                <a:solidFill>
                  <a:prstClr val="white"/>
                </a:solidFill>
                <a:effectLst/>
              </a:rPr>
              <a:t> p. 121), and relies on the intensity of the stressor intensity and the </a:t>
            </a:r>
            <a:r>
              <a:rPr lang="en-US" sz="1900" b="1" i="1" cap="none" dirty="0">
                <a:solidFill>
                  <a:prstClr val="white"/>
                </a:solidFill>
                <a:effectLst/>
              </a:rPr>
              <a:t>capacity of the individual animal to respond</a:t>
            </a:r>
            <a:r>
              <a:rPr lang="en-US" sz="1900" cap="none" dirty="0">
                <a:solidFill>
                  <a:prstClr val="white"/>
                </a:solidFill>
                <a:effectLst/>
              </a:rPr>
              <a:t> (</a:t>
            </a:r>
            <a:r>
              <a:rPr lang="en-US" sz="1900" cap="none" dirty="0">
                <a:solidFill>
                  <a:prstClr val="white"/>
                </a:solidFill>
                <a:effectLst/>
                <a:hlinkClick r:id="rId4"/>
              </a:rPr>
              <a:t>Distress</a:t>
            </a:r>
            <a:r>
              <a:rPr lang="en-US" sz="1900" cap="none" baseline="30000" dirty="0">
                <a:solidFill>
                  <a:prstClr val="white"/>
                </a:solidFill>
                <a:effectLst/>
              </a:rPr>
              <a:t>1</a:t>
            </a:r>
            <a:r>
              <a:rPr lang="en-US" sz="1900" cap="none" dirty="0">
                <a:solidFill>
                  <a:prstClr val="white"/>
                </a:solidFill>
                <a:effectLst/>
              </a:rPr>
              <a:t>, p. 3).  Progression into the maladaptive state of distress may be due to severe or prolonged stress or multiple cumulative stressful events (Distress p. 15). </a:t>
            </a:r>
          </a:p>
          <a:p>
            <a:pPr lvl="0" algn="l">
              <a:spcBef>
                <a:spcPts val="0"/>
              </a:spcBef>
              <a:spcAft>
                <a:spcPts val="0"/>
              </a:spcAft>
              <a:buClrTx/>
              <a:buSzTx/>
            </a:pPr>
            <a:endParaRPr lang="en-US" sz="1900" cap="none" dirty="0">
              <a:solidFill>
                <a:prstClr val="white"/>
              </a:solidFill>
              <a:effectLst/>
            </a:endParaRPr>
          </a:p>
          <a:p>
            <a:pPr lvl="0" algn="l">
              <a:spcBef>
                <a:spcPts val="0"/>
              </a:spcBef>
              <a:spcAft>
                <a:spcPts val="0"/>
              </a:spcAft>
              <a:buClrTx/>
              <a:buSzTx/>
            </a:pPr>
            <a:r>
              <a:rPr lang="en-US" sz="1900" cap="none" dirty="0">
                <a:solidFill>
                  <a:prstClr val="white"/>
                </a:solidFill>
                <a:effectLst/>
              </a:rPr>
              <a:t>Generally, a state of </a:t>
            </a:r>
            <a:r>
              <a:rPr lang="en-US" sz="1900" b="1" i="1" cap="none" dirty="0">
                <a:solidFill>
                  <a:prstClr val="white"/>
                </a:solidFill>
                <a:effectLst/>
              </a:rPr>
              <a:t>distress develops over a relatively long period of time</a:t>
            </a:r>
            <a:r>
              <a:rPr lang="en-US" sz="1900" cap="none" dirty="0">
                <a:solidFill>
                  <a:prstClr val="white"/>
                </a:solidFill>
                <a:effectLst/>
              </a:rPr>
              <a:t>; however, short, intense stressor(s) can also compromise animal wellbeing and induce acute distress (</a:t>
            </a:r>
            <a:r>
              <a:rPr lang="en-US" sz="1900" cap="none" dirty="0">
                <a:solidFill>
                  <a:prstClr val="white"/>
                </a:solidFill>
                <a:effectLst/>
                <a:hlinkClick r:id="rId5"/>
              </a:rPr>
              <a:t>Distress</a:t>
            </a:r>
            <a:r>
              <a:rPr lang="en-US" sz="1900" cap="none" baseline="30000" dirty="0">
                <a:solidFill>
                  <a:prstClr val="white"/>
                </a:solidFill>
                <a:effectLst/>
              </a:rPr>
              <a:t>1</a:t>
            </a:r>
            <a:r>
              <a:rPr lang="en-US" sz="1900" cap="none" dirty="0">
                <a:solidFill>
                  <a:prstClr val="white"/>
                </a:solidFill>
                <a:effectLst/>
              </a:rPr>
              <a:t>, p. 14).</a:t>
            </a:r>
            <a:endParaRPr lang="en-US" sz="1900" cap="none" dirty="0">
              <a:solidFill>
                <a:prstClr val="white">
                  <a:lumMod val="65000"/>
                </a:prstClr>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589280" y="365761"/>
            <a:ext cx="11074400" cy="2267781"/>
          </a:xfrm>
        </p:spPr>
        <p:txBody>
          <a:bodyPr anchor="t">
            <a:noAutofit/>
          </a:bodyPr>
          <a:lstStyle/>
          <a:p>
            <a:pPr lvl="0">
              <a:spcBef>
                <a:spcPts val="0"/>
              </a:spcBef>
            </a:pPr>
            <a:r>
              <a:rPr lang="en-US" sz="3600" b="1" u="sng" cap="none" dirty="0">
                <a:ln>
                  <a:noFill/>
                </a:ln>
                <a:solidFill>
                  <a:prstClr val="white"/>
                </a:solidFill>
                <a:effectLst/>
                <a:latin typeface="Comic Sans MS" panose="030F0702030302020204" pitchFamily="66" charset="0"/>
                <a:ea typeface="+mn-ea"/>
                <a:cs typeface="+mn-cs"/>
              </a:rPr>
              <a:t>Goal 3a</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ln>
                  <a:noFill/>
                </a:ln>
                <a:solidFill>
                  <a:prstClr val="white"/>
                </a:solidFill>
                <a:effectLst/>
                <a:latin typeface="Comic Sans MS" panose="030F0702030302020204" pitchFamily="66" charset="0"/>
                <a:ea typeface="+mn-ea"/>
                <a:cs typeface="+mn-cs"/>
              </a:rPr>
              <a:t>Understanding and recognizing </a:t>
            </a:r>
            <a:r>
              <a:rPr lang="en-US" sz="3600" u="sng" cap="none" dirty="0" smtClean="0">
                <a:ln>
                  <a:noFill/>
                </a:ln>
                <a:solidFill>
                  <a:prstClr val="white"/>
                </a:solidFill>
                <a:effectLst/>
                <a:latin typeface="Comic Sans MS" panose="030F0702030302020204" pitchFamily="66" charset="0"/>
                <a:ea typeface="+mn-ea"/>
                <a:cs typeface="+mn-cs"/>
              </a:rPr>
              <a:t>P&amp;D</a:t>
            </a: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2400" cap="none" dirty="0" smtClean="0">
                <a:ln>
                  <a:noFill/>
                </a:ln>
                <a:solidFill>
                  <a:prstClr val="white"/>
                </a:solidFill>
                <a:effectLst/>
                <a:latin typeface="Comic Sans MS" panose="030F0702030302020204" pitchFamily="66" charset="0"/>
                <a:ea typeface="+mn-ea"/>
                <a:cs typeface="+mn-cs"/>
              </a:rPr>
              <a:t>Define and describe different forms of stress, cont.</a:t>
            </a:r>
            <a:endParaRPr lang="en-US" sz="2400" dirty="0"/>
          </a:p>
        </p:txBody>
      </p:sp>
    </p:spTree>
    <p:extLst>
      <p:ext uri="{BB962C8B-B14F-4D97-AF65-F5344CB8AC3E}">
        <p14:creationId xmlns:p14="http://schemas.microsoft.com/office/powerpoint/2010/main" val="2773840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41" y="1567824"/>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89280" y="2743200"/>
            <a:ext cx="10949578" cy="3991429"/>
          </a:xfrm>
        </p:spPr>
        <p:txBody>
          <a:bodyPr>
            <a:normAutofit/>
          </a:bodyPr>
          <a:lstStyle/>
          <a:p>
            <a:pPr marL="285750" lvl="0" algn="l">
              <a:spcBef>
                <a:spcPts val="0"/>
              </a:spcBef>
              <a:spcAft>
                <a:spcPts val="0"/>
              </a:spcAft>
              <a:buClrTx/>
              <a:buSzTx/>
            </a:pPr>
            <a:r>
              <a:rPr lang="en-US" sz="1800" b="1" u="sng" cap="none" dirty="0">
                <a:solidFill>
                  <a:prstClr val="white"/>
                </a:solidFill>
                <a:effectLst/>
              </a:rPr>
              <a:t>Failure to cope (a subset of distress)</a:t>
            </a:r>
            <a:r>
              <a:rPr lang="en-US" sz="1800" cap="none" baseline="30000" dirty="0">
                <a:solidFill>
                  <a:prstClr val="white"/>
                </a:solidFill>
                <a:effectLst/>
              </a:rPr>
              <a:t> 3</a:t>
            </a:r>
            <a:r>
              <a:rPr lang="en-US" sz="1800" cap="none" dirty="0">
                <a:solidFill>
                  <a:prstClr val="white"/>
                </a:solidFill>
                <a:effectLst/>
              </a:rPr>
              <a:t>, as a threshold for distress, can be thought of as the body being unable to compensate for physiologic or psychologic perturbations, even with veterinary treatment.  A few examples of such perturbations (categorized as USDA Pain Category E) include, but not be limited to:</a:t>
            </a:r>
          </a:p>
          <a:p>
            <a:pPr lvl="1" indent="-171450" algn="l">
              <a:spcBef>
                <a:spcPts val="0"/>
              </a:spcBef>
              <a:spcAft>
                <a:spcPts val="0"/>
              </a:spcAft>
              <a:buClrTx/>
              <a:buSzTx/>
              <a:buFont typeface="Arial" panose="020B0604020202020204" pitchFamily="34" charset="0"/>
              <a:buChar char="•"/>
            </a:pPr>
            <a:r>
              <a:rPr lang="en-US" cap="none" dirty="0">
                <a:solidFill>
                  <a:prstClr val="white"/>
                </a:solidFill>
                <a:effectLst/>
              </a:rPr>
              <a:t>Cardiac failure or other fluid balance issue leading to severe fluid overload and respiratory distress</a:t>
            </a:r>
          </a:p>
          <a:p>
            <a:pPr lvl="1" indent="-171450" algn="l">
              <a:spcBef>
                <a:spcPts val="0"/>
              </a:spcBef>
              <a:spcAft>
                <a:spcPts val="0"/>
              </a:spcAft>
              <a:buClrTx/>
              <a:buSzTx/>
              <a:buFont typeface="Arial" panose="020B0604020202020204" pitchFamily="34" charset="0"/>
              <a:buChar char="•"/>
            </a:pPr>
            <a:r>
              <a:rPr lang="en-US" cap="none" dirty="0">
                <a:solidFill>
                  <a:prstClr val="white"/>
                </a:solidFill>
                <a:effectLst/>
              </a:rPr>
              <a:t>Regardless of cause, the inability to correct sustained weight loss leading to </a:t>
            </a:r>
            <a:r>
              <a:rPr lang="en-US" u="sng" cap="none" dirty="0">
                <a:solidFill>
                  <a:prstClr val="white"/>
                </a:solidFill>
                <a:effectLst/>
              </a:rPr>
              <a:t>total weight loss of 20%</a:t>
            </a:r>
            <a:r>
              <a:rPr lang="en-US" cap="none" dirty="0">
                <a:solidFill>
                  <a:prstClr val="white"/>
                </a:solidFill>
                <a:effectLst/>
              </a:rPr>
              <a:t>  coupled with reduced body condition</a:t>
            </a:r>
          </a:p>
          <a:p>
            <a:pPr lvl="1" indent="-171450" algn="l">
              <a:spcBef>
                <a:spcPts val="0"/>
              </a:spcBef>
              <a:spcAft>
                <a:spcPts val="0"/>
              </a:spcAft>
              <a:buClrTx/>
              <a:buSzTx/>
              <a:buFont typeface="Arial" panose="020B0604020202020204" pitchFamily="34" charset="0"/>
              <a:buChar char="•"/>
            </a:pPr>
            <a:r>
              <a:rPr lang="en-US" cap="none" dirty="0">
                <a:solidFill>
                  <a:prstClr val="white"/>
                </a:solidFill>
                <a:effectLst/>
              </a:rPr>
              <a:t>Severe liver disease leading to anorexia (with weight loss, as above), chronic vomiting, and chronic diarrhea</a:t>
            </a:r>
          </a:p>
          <a:p>
            <a:pPr lvl="1" indent="-171450" algn="l">
              <a:spcBef>
                <a:spcPts val="0"/>
              </a:spcBef>
              <a:spcAft>
                <a:spcPts val="0"/>
              </a:spcAft>
              <a:buClrTx/>
              <a:buSzTx/>
              <a:buFont typeface="Arial" panose="020B0604020202020204" pitchFamily="34" charset="0"/>
              <a:buChar char="•"/>
            </a:pPr>
            <a:r>
              <a:rPr lang="en-US" cap="none" dirty="0">
                <a:solidFill>
                  <a:prstClr val="white"/>
                </a:solidFill>
                <a:effectLst/>
              </a:rPr>
              <a:t>Illness resulting in severe discomfort and a moribund state, often manifested as the inability to </a:t>
            </a:r>
            <a:r>
              <a:rPr lang="en-US" u="sng" cap="none" dirty="0">
                <a:solidFill>
                  <a:prstClr val="white"/>
                </a:solidFill>
                <a:effectLst/>
              </a:rPr>
              <a:t>maintain normal posture</a:t>
            </a:r>
            <a:r>
              <a:rPr lang="en-US" cap="none" dirty="0">
                <a:solidFill>
                  <a:prstClr val="white"/>
                </a:solidFill>
                <a:effectLst/>
              </a:rPr>
              <a:t> </a:t>
            </a:r>
          </a:p>
          <a:p>
            <a:pPr lvl="1" indent="-171450" algn="l">
              <a:spcBef>
                <a:spcPts val="0"/>
              </a:spcBef>
              <a:spcAft>
                <a:spcPts val="0"/>
              </a:spcAft>
              <a:buClrTx/>
              <a:buSzTx/>
              <a:buFont typeface="Arial" panose="020B0604020202020204" pitchFamily="34" charset="0"/>
              <a:buChar char="•"/>
            </a:pPr>
            <a:r>
              <a:rPr lang="en-US" cap="none" dirty="0">
                <a:solidFill>
                  <a:prstClr val="white"/>
                </a:solidFill>
                <a:effectLst/>
              </a:rPr>
              <a:t>Unwillingness to use limb (s) for ambulation, e.g. three-legged lame, following appropriate veterinary intervention</a:t>
            </a:r>
          </a:p>
        </p:txBody>
      </p:sp>
      <p:sp>
        <p:nvSpPr>
          <p:cNvPr id="2" name="Title 1"/>
          <p:cNvSpPr>
            <a:spLocks noGrp="1"/>
          </p:cNvSpPr>
          <p:nvPr>
            <p:ph type="ctrTitle"/>
          </p:nvPr>
        </p:nvSpPr>
        <p:spPr>
          <a:xfrm>
            <a:off x="589280" y="365761"/>
            <a:ext cx="11074400" cy="2267781"/>
          </a:xfrm>
        </p:spPr>
        <p:txBody>
          <a:bodyPr anchor="t">
            <a:noAutofit/>
          </a:bodyPr>
          <a:lstStyle/>
          <a:p>
            <a:pPr lvl="0">
              <a:spcBef>
                <a:spcPts val="0"/>
              </a:spcBef>
            </a:pPr>
            <a:r>
              <a:rPr lang="en-US" sz="3600" b="1" u="sng" cap="none" dirty="0">
                <a:ln>
                  <a:noFill/>
                </a:ln>
                <a:solidFill>
                  <a:prstClr val="white"/>
                </a:solidFill>
                <a:effectLst/>
                <a:latin typeface="Comic Sans MS" panose="030F0702030302020204" pitchFamily="66" charset="0"/>
                <a:ea typeface="+mn-ea"/>
                <a:cs typeface="+mn-cs"/>
              </a:rPr>
              <a:t>Goal 3a</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ln>
                  <a:noFill/>
                </a:ln>
                <a:solidFill>
                  <a:prstClr val="white"/>
                </a:solidFill>
                <a:effectLst/>
                <a:latin typeface="Comic Sans MS" panose="030F0702030302020204" pitchFamily="66" charset="0"/>
                <a:ea typeface="+mn-ea"/>
                <a:cs typeface="+mn-cs"/>
              </a:rPr>
              <a:t>Understanding and recognizing </a:t>
            </a:r>
            <a:r>
              <a:rPr lang="en-US" sz="3600" u="sng" cap="none" dirty="0" smtClean="0">
                <a:ln>
                  <a:noFill/>
                </a:ln>
                <a:solidFill>
                  <a:prstClr val="white"/>
                </a:solidFill>
                <a:effectLst/>
                <a:latin typeface="Comic Sans MS" panose="030F0702030302020204" pitchFamily="66" charset="0"/>
                <a:ea typeface="+mn-ea"/>
                <a:cs typeface="+mn-cs"/>
              </a:rPr>
              <a:t>P&amp;D</a:t>
            </a: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3600" b="1" cap="none" dirty="0">
                <a:ln>
                  <a:noFill/>
                </a:ln>
                <a:solidFill>
                  <a:prstClr val="white"/>
                </a:solidFill>
                <a:effectLst/>
                <a:latin typeface="Comic Sans MS" panose="030F0702030302020204" pitchFamily="66" charset="0"/>
                <a:ea typeface="+mn-ea"/>
                <a:cs typeface="+mn-cs"/>
              </a:rPr>
              <a:t/>
            </a:r>
            <a:br>
              <a:rPr lang="en-US" sz="3600" b="1" cap="none" dirty="0">
                <a:ln>
                  <a:noFill/>
                </a:ln>
                <a:solidFill>
                  <a:prstClr val="white"/>
                </a:solidFill>
                <a:effectLst/>
                <a:latin typeface="Comic Sans MS" panose="030F0702030302020204" pitchFamily="66" charset="0"/>
                <a:ea typeface="+mn-ea"/>
                <a:cs typeface="+mn-cs"/>
              </a:rPr>
            </a:br>
            <a:r>
              <a:rPr lang="en-US" sz="2400" cap="none" dirty="0" smtClean="0">
                <a:ln>
                  <a:noFill/>
                </a:ln>
                <a:solidFill>
                  <a:prstClr val="white"/>
                </a:solidFill>
                <a:effectLst/>
                <a:latin typeface="Comic Sans MS" panose="030F0702030302020204" pitchFamily="66" charset="0"/>
                <a:ea typeface="+mn-ea"/>
                <a:cs typeface="+mn-cs"/>
              </a:rPr>
              <a:t>Define and describe different forms of stress, cont.</a:t>
            </a:r>
            <a:endParaRPr lang="en-US" sz="2400" dirty="0"/>
          </a:p>
        </p:txBody>
      </p:sp>
    </p:spTree>
    <p:extLst>
      <p:ext uri="{BB962C8B-B14F-4D97-AF65-F5344CB8AC3E}">
        <p14:creationId xmlns:p14="http://schemas.microsoft.com/office/powerpoint/2010/main" val="1794727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descr="line"/>
          <p:cNvSpPr/>
          <p:nvPr/>
        </p:nvSpPr>
        <p:spPr>
          <a:xfrm rot="7595233">
            <a:off x="1373811" y="5042431"/>
            <a:ext cx="1137478" cy="40122"/>
          </a:xfrm>
          <a:custGeom>
            <a:avLst/>
            <a:gdLst/>
            <a:ahLst/>
            <a:cxnLst/>
            <a:rect l="0" t="0" r="0" b="0"/>
            <a:pathLst>
              <a:path>
                <a:moveTo>
                  <a:pt x="0" y="20061"/>
                </a:moveTo>
                <a:lnTo>
                  <a:pt x="1137478"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descr="line"/>
          <p:cNvSpPr/>
          <p:nvPr/>
        </p:nvSpPr>
        <p:spPr>
          <a:xfrm rot="1802793">
            <a:off x="3703590" y="4488278"/>
            <a:ext cx="912668" cy="40122"/>
          </a:xfrm>
          <a:custGeom>
            <a:avLst/>
            <a:gdLst/>
            <a:ahLst/>
            <a:cxnLst/>
            <a:rect l="0" t="0" r="0" b="0"/>
            <a:pathLst>
              <a:path>
                <a:moveTo>
                  <a:pt x="0" y="20061"/>
                </a:moveTo>
                <a:lnTo>
                  <a:pt x="912668"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descr="line"/>
          <p:cNvSpPr/>
          <p:nvPr/>
        </p:nvSpPr>
        <p:spPr>
          <a:xfrm rot="21101247">
            <a:off x="3624030" y="3634208"/>
            <a:ext cx="903843" cy="40122"/>
          </a:xfrm>
          <a:custGeom>
            <a:avLst/>
            <a:gdLst/>
            <a:ahLst/>
            <a:cxnLst/>
            <a:rect l="0" t="0" r="0" b="0"/>
            <a:pathLst>
              <a:path>
                <a:moveTo>
                  <a:pt x="0" y="20061"/>
                </a:moveTo>
                <a:lnTo>
                  <a:pt x="903843"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descr="line"/>
          <p:cNvSpPr/>
          <p:nvPr/>
        </p:nvSpPr>
        <p:spPr>
          <a:xfrm rot="17962162">
            <a:off x="3043465" y="2567590"/>
            <a:ext cx="1082506" cy="40122"/>
          </a:xfrm>
          <a:custGeom>
            <a:avLst/>
            <a:gdLst/>
            <a:ahLst/>
            <a:cxnLst/>
            <a:rect l="0" t="0" r="0" b="0"/>
            <a:pathLst>
              <a:path>
                <a:moveTo>
                  <a:pt x="0" y="20061"/>
                </a:moveTo>
                <a:lnTo>
                  <a:pt x="1082506" y="200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Oval 14" descr="Drawing of mouse: Animal welfare. Healthy Animal = Healthy data point." title="Mouse"/>
          <p:cNvSpPr/>
          <p:nvPr/>
        </p:nvSpPr>
        <p:spPr>
          <a:xfrm>
            <a:off x="1401369" y="2631262"/>
            <a:ext cx="2975321" cy="2899857"/>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TextBox 4" descr="Healthy Animal = Healthy data point."/>
          <p:cNvSpPr txBox="1"/>
          <p:nvPr/>
        </p:nvSpPr>
        <p:spPr>
          <a:xfrm>
            <a:off x="3204150" y="4165705"/>
            <a:ext cx="985419" cy="830997"/>
          </a:xfrm>
          <a:prstGeom prst="rect">
            <a:avLst/>
          </a:prstGeom>
          <a:noFill/>
        </p:spPr>
        <p:txBody>
          <a:bodyPr wrap="square" rtlCol="0">
            <a:spAutoFit/>
          </a:bodyPr>
          <a:lstStyle/>
          <a:p>
            <a:r>
              <a:rPr lang="en-US" sz="1200" b="1" dirty="0">
                <a:solidFill>
                  <a:prstClr val="black"/>
                </a:solidFill>
              </a:rPr>
              <a:t>Healthy </a:t>
            </a:r>
            <a:r>
              <a:rPr lang="en-US" sz="1200" b="1" dirty="0" smtClean="0">
                <a:solidFill>
                  <a:prstClr val="black"/>
                </a:solidFill>
              </a:rPr>
              <a:t>animal</a:t>
            </a:r>
            <a:r>
              <a:rPr lang="en-US" sz="1200" b="1" dirty="0">
                <a:solidFill>
                  <a:prstClr val="black"/>
                </a:solidFill>
              </a:rPr>
              <a:t>= Healthy data point</a:t>
            </a:r>
          </a:p>
        </p:txBody>
      </p:sp>
      <p:sp>
        <p:nvSpPr>
          <p:cNvPr id="4" name="TextBox 3" descr="Animal Welfare"/>
          <p:cNvSpPr txBox="1"/>
          <p:nvPr/>
        </p:nvSpPr>
        <p:spPr>
          <a:xfrm>
            <a:off x="2307506" y="2768118"/>
            <a:ext cx="1544714" cy="276999"/>
          </a:xfrm>
          <a:prstGeom prst="rect">
            <a:avLst/>
          </a:prstGeom>
          <a:noFill/>
        </p:spPr>
        <p:txBody>
          <a:bodyPr wrap="square" rtlCol="0">
            <a:spAutoFit/>
          </a:bodyPr>
          <a:lstStyle/>
          <a:p>
            <a:r>
              <a:rPr lang="en-US" sz="1200" b="1" dirty="0">
                <a:solidFill>
                  <a:prstClr val="black"/>
                </a:solidFill>
              </a:rPr>
              <a:t>Animal Welfare</a:t>
            </a:r>
          </a:p>
        </p:txBody>
      </p:sp>
      <p:sp>
        <p:nvSpPr>
          <p:cNvPr id="8" name="TextBox 7"/>
          <p:cNvSpPr txBox="1"/>
          <p:nvPr/>
        </p:nvSpPr>
        <p:spPr>
          <a:xfrm>
            <a:off x="2818134" y="5887442"/>
            <a:ext cx="8907141" cy="738664"/>
          </a:xfrm>
          <a:prstGeom prst="rect">
            <a:avLst/>
          </a:prstGeom>
          <a:noFill/>
        </p:spPr>
        <p:txBody>
          <a:bodyPr wrap="square" rtlCol="0">
            <a:spAutoFit/>
          </a:bodyPr>
          <a:lstStyle/>
          <a:p>
            <a:pPr marL="228600" indent="-228600"/>
            <a:r>
              <a:rPr lang="en-US" sz="1400" b="1" dirty="0">
                <a:solidFill>
                  <a:prstClr val="white"/>
                </a:solidFill>
              </a:rPr>
              <a:t>Definition</a:t>
            </a:r>
            <a:r>
              <a:rPr lang="en-US" sz="1400" dirty="0">
                <a:solidFill>
                  <a:prstClr val="white"/>
                </a:solidFill>
              </a:rPr>
              <a:t>: is a state where an animal may not necessarily consider a stressor to be unpleasant, despite the observer’s subjective perception to the contrary.</a:t>
            </a:r>
          </a:p>
          <a:p>
            <a:pPr marL="228600" indent="-228600"/>
            <a:r>
              <a:rPr lang="en-US" sz="1400" b="1" dirty="0">
                <a:solidFill>
                  <a:prstClr val="white"/>
                </a:solidFill>
              </a:rPr>
              <a:t>Example</a:t>
            </a:r>
            <a:r>
              <a:rPr lang="en-US" sz="1400" dirty="0">
                <a:solidFill>
                  <a:prstClr val="white"/>
                </a:solidFill>
              </a:rPr>
              <a:t>: Running Wheel Experiment.</a:t>
            </a:r>
          </a:p>
        </p:txBody>
      </p:sp>
      <p:sp>
        <p:nvSpPr>
          <p:cNvPr id="22" name="Freeform: Shape 21" descr="Eustress" title="Eustress"/>
          <p:cNvSpPr/>
          <p:nvPr/>
        </p:nvSpPr>
        <p:spPr>
          <a:xfrm>
            <a:off x="624841" y="5388562"/>
            <a:ext cx="1325556" cy="1325556"/>
          </a:xfrm>
          <a:custGeom>
            <a:avLst/>
            <a:gdLst>
              <a:gd name="connsiteX0" fmla="*/ 0 w 1325556"/>
              <a:gd name="connsiteY0" fmla="*/ 662778 h 1325556"/>
              <a:gd name="connsiteX1" fmla="*/ 662778 w 1325556"/>
              <a:gd name="connsiteY1" fmla="*/ 0 h 1325556"/>
              <a:gd name="connsiteX2" fmla="*/ 1325556 w 1325556"/>
              <a:gd name="connsiteY2" fmla="*/ 662778 h 1325556"/>
              <a:gd name="connsiteX3" fmla="*/ 662778 w 1325556"/>
              <a:gd name="connsiteY3" fmla="*/ 1325556 h 1325556"/>
              <a:gd name="connsiteX4" fmla="*/ 0 w 1325556"/>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56" h="1325556">
                <a:moveTo>
                  <a:pt x="0" y="662778"/>
                </a:moveTo>
                <a:cubicBezTo>
                  <a:pt x="0" y="296736"/>
                  <a:pt x="296736" y="0"/>
                  <a:pt x="662778" y="0"/>
                </a:cubicBezTo>
                <a:cubicBezTo>
                  <a:pt x="1028820" y="0"/>
                  <a:pt x="1325556" y="296736"/>
                  <a:pt x="1325556" y="662778"/>
                </a:cubicBezTo>
                <a:cubicBezTo>
                  <a:pt x="1325556" y="1028820"/>
                  <a:pt x="1028820" y="1325556"/>
                  <a:pt x="662778" y="1325556"/>
                </a:cubicBezTo>
                <a:cubicBezTo>
                  <a:pt x="296736"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188" tIns="206188" rIns="206188"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Eustress</a:t>
            </a:r>
          </a:p>
        </p:txBody>
      </p:sp>
      <p:sp>
        <p:nvSpPr>
          <p:cNvPr id="21" name="Freeform: Shape 20"/>
          <p:cNvSpPr/>
          <p:nvPr/>
        </p:nvSpPr>
        <p:spPr>
          <a:xfrm>
            <a:off x="5992351" y="4405904"/>
            <a:ext cx="5951998" cy="1325556"/>
          </a:xfrm>
          <a:custGeom>
            <a:avLst/>
            <a:gdLst>
              <a:gd name="connsiteX0" fmla="*/ 0 w 1988334"/>
              <a:gd name="connsiteY0" fmla="*/ 0 h 1325556"/>
              <a:gd name="connsiteX1" fmla="*/ 1988334 w 1988334"/>
              <a:gd name="connsiteY1" fmla="*/ 0 h 1325556"/>
              <a:gd name="connsiteX2" fmla="*/ 1988334 w 1988334"/>
              <a:gd name="connsiteY2" fmla="*/ 1325556 h 1325556"/>
              <a:gd name="connsiteX3" fmla="*/ 0 w 1988334"/>
              <a:gd name="connsiteY3" fmla="*/ 1325556 h 1325556"/>
              <a:gd name="connsiteX4" fmla="*/ 0 w 1988334"/>
              <a:gd name="connsiteY4" fmla="*/ 0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334" h="1325556">
                <a:moveTo>
                  <a:pt x="0" y="0"/>
                </a:moveTo>
                <a:lnTo>
                  <a:pt x="1988334" y="0"/>
                </a:lnTo>
                <a:lnTo>
                  <a:pt x="1988334" y="1325556"/>
                </a:lnTo>
                <a:lnTo>
                  <a:pt x="0" y="1325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defTabSz="355600"/>
            <a:r>
              <a:rPr lang="en-US" sz="1400" b="1" dirty="0">
                <a:solidFill>
                  <a:prstClr val="white">
                    <a:hueOff val="0"/>
                    <a:satOff val="0"/>
                    <a:lumOff val="0"/>
                    <a:alphaOff val="0"/>
                  </a:prstClr>
                </a:solidFill>
              </a:rPr>
              <a:t>Definition: </a:t>
            </a:r>
            <a:r>
              <a:rPr lang="en-US" sz="1400" dirty="0">
                <a:solidFill>
                  <a:prstClr val="white">
                    <a:hueOff val="0"/>
                    <a:satOff val="0"/>
                    <a:lumOff val="0"/>
                    <a:alphaOff val="0"/>
                  </a:prstClr>
                </a:solidFill>
              </a:rPr>
              <a:t>a state of </a:t>
            </a:r>
            <a:r>
              <a:rPr lang="en-US" sz="1400" b="1" i="1" dirty="0">
                <a:solidFill>
                  <a:prstClr val="white">
                    <a:hueOff val="0"/>
                    <a:satOff val="0"/>
                    <a:lumOff val="0"/>
                    <a:alphaOff val="0"/>
                  </a:prstClr>
                </a:solidFill>
              </a:rPr>
              <a:t>distress develops over a relatively long period of time</a:t>
            </a:r>
            <a:r>
              <a:rPr lang="en-US" sz="1400" dirty="0">
                <a:solidFill>
                  <a:prstClr val="white">
                    <a:hueOff val="0"/>
                    <a:satOff val="0"/>
                    <a:lumOff val="0"/>
                    <a:alphaOff val="0"/>
                  </a:prstClr>
                </a:solidFill>
              </a:rPr>
              <a:t>; however, short, intense stressor(s) can also compromise animal wellbeing and induce acute distress .</a:t>
            </a:r>
          </a:p>
          <a:p>
            <a:pPr marL="228600" lvl="1" indent="-228600" defTabSz="355600"/>
            <a:r>
              <a:rPr lang="en-US" sz="1400" b="1" dirty="0">
                <a:solidFill>
                  <a:prstClr val="white">
                    <a:hueOff val="0"/>
                    <a:satOff val="0"/>
                    <a:lumOff val="0"/>
                    <a:alphaOff val="0"/>
                  </a:prstClr>
                </a:solidFill>
              </a:rPr>
              <a:t>Example: </a:t>
            </a:r>
            <a:r>
              <a:rPr lang="en-US" sz="1400" dirty="0">
                <a:solidFill>
                  <a:prstClr val="white">
                    <a:hueOff val="0"/>
                    <a:satOff val="0"/>
                    <a:lumOff val="0"/>
                    <a:alphaOff val="0"/>
                  </a:prstClr>
                </a:solidFill>
              </a:rPr>
              <a:t>Prolonged restraint of an animal to induce a model of learned helplessness.  Animals may exhibit signs of failure to cope at this point.</a:t>
            </a:r>
          </a:p>
        </p:txBody>
      </p:sp>
      <p:sp>
        <p:nvSpPr>
          <p:cNvPr id="20" name="Freeform: Shape 19" descr="Distress" title="Distress"/>
          <p:cNvSpPr/>
          <p:nvPr/>
        </p:nvSpPr>
        <p:spPr>
          <a:xfrm>
            <a:off x="4465872" y="4405904"/>
            <a:ext cx="1325556" cy="1325556"/>
          </a:xfrm>
          <a:custGeom>
            <a:avLst/>
            <a:gdLst>
              <a:gd name="connsiteX0" fmla="*/ 0 w 1325556"/>
              <a:gd name="connsiteY0" fmla="*/ 662778 h 1325556"/>
              <a:gd name="connsiteX1" fmla="*/ 662778 w 1325556"/>
              <a:gd name="connsiteY1" fmla="*/ 0 h 1325556"/>
              <a:gd name="connsiteX2" fmla="*/ 1325556 w 1325556"/>
              <a:gd name="connsiteY2" fmla="*/ 662778 h 1325556"/>
              <a:gd name="connsiteX3" fmla="*/ 662778 w 1325556"/>
              <a:gd name="connsiteY3" fmla="*/ 1325556 h 1325556"/>
              <a:gd name="connsiteX4" fmla="*/ 0 w 1325556"/>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56" h="1325556">
                <a:moveTo>
                  <a:pt x="0" y="662778"/>
                </a:moveTo>
                <a:cubicBezTo>
                  <a:pt x="0" y="296736"/>
                  <a:pt x="296736" y="0"/>
                  <a:pt x="662778" y="0"/>
                </a:cubicBezTo>
                <a:cubicBezTo>
                  <a:pt x="1028820" y="0"/>
                  <a:pt x="1325556" y="296736"/>
                  <a:pt x="1325556" y="662778"/>
                </a:cubicBezTo>
                <a:cubicBezTo>
                  <a:pt x="1325556" y="1028820"/>
                  <a:pt x="1028820" y="1325556"/>
                  <a:pt x="662778" y="1325556"/>
                </a:cubicBezTo>
                <a:cubicBezTo>
                  <a:pt x="296736"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188" tIns="206188" rIns="206188"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Distress</a:t>
            </a:r>
          </a:p>
        </p:txBody>
      </p:sp>
      <p:sp>
        <p:nvSpPr>
          <p:cNvPr id="19" name="Freeform: Shape 18"/>
          <p:cNvSpPr/>
          <p:nvPr/>
        </p:nvSpPr>
        <p:spPr>
          <a:xfrm>
            <a:off x="5992350" y="2830335"/>
            <a:ext cx="5994863" cy="1325556"/>
          </a:xfrm>
          <a:custGeom>
            <a:avLst/>
            <a:gdLst>
              <a:gd name="connsiteX0" fmla="*/ 0 w 1988334"/>
              <a:gd name="connsiteY0" fmla="*/ 0 h 1325556"/>
              <a:gd name="connsiteX1" fmla="*/ 1988334 w 1988334"/>
              <a:gd name="connsiteY1" fmla="*/ 0 h 1325556"/>
              <a:gd name="connsiteX2" fmla="*/ 1988334 w 1988334"/>
              <a:gd name="connsiteY2" fmla="*/ 1325556 h 1325556"/>
              <a:gd name="connsiteX3" fmla="*/ 0 w 1988334"/>
              <a:gd name="connsiteY3" fmla="*/ 1325556 h 1325556"/>
              <a:gd name="connsiteX4" fmla="*/ 0 w 1988334"/>
              <a:gd name="connsiteY4" fmla="*/ 0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8334" h="1325556">
                <a:moveTo>
                  <a:pt x="0" y="0"/>
                </a:moveTo>
                <a:lnTo>
                  <a:pt x="1988334" y="0"/>
                </a:lnTo>
                <a:lnTo>
                  <a:pt x="1988334" y="1325556"/>
                </a:lnTo>
                <a:lnTo>
                  <a:pt x="0" y="13255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defTabSz="355600"/>
            <a:r>
              <a:rPr lang="en-US" sz="1400" b="1" dirty="0">
                <a:solidFill>
                  <a:prstClr val="white">
                    <a:hueOff val="0"/>
                    <a:satOff val="0"/>
                    <a:lumOff val="0"/>
                    <a:alphaOff val="0"/>
                  </a:prstClr>
                </a:solidFill>
              </a:rPr>
              <a:t>Definition:  </a:t>
            </a:r>
            <a:r>
              <a:rPr lang="en-US" sz="1400" dirty="0">
                <a:solidFill>
                  <a:prstClr val="white">
                    <a:hueOff val="0"/>
                    <a:satOff val="0"/>
                    <a:lumOff val="0"/>
                    <a:alphaOff val="0"/>
                  </a:prstClr>
                </a:solidFill>
              </a:rPr>
              <a:t>is a real or perceived perturbation to an organism’s physiological homeostasis or psychological well-being—the body uses behavioral or physiological mechanisms to counter the perturbation. </a:t>
            </a:r>
          </a:p>
          <a:p>
            <a:pPr marL="285750" lvl="1" indent="-285750" defTabSz="355600"/>
            <a:r>
              <a:rPr lang="en-US" sz="1400" b="1" dirty="0">
                <a:solidFill>
                  <a:prstClr val="white">
                    <a:hueOff val="0"/>
                    <a:satOff val="0"/>
                    <a:lumOff val="0"/>
                    <a:alphaOff val="0"/>
                  </a:prstClr>
                </a:solidFill>
              </a:rPr>
              <a:t>Example: </a:t>
            </a:r>
            <a:r>
              <a:rPr lang="en-US" sz="1400" dirty="0">
                <a:solidFill>
                  <a:prstClr val="white">
                    <a:hueOff val="0"/>
                    <a:satOff val="0"/>
                    <a:lumOff val="0"/>
                    <a:alphaOff val="0"/>
                  </a:prstClr>
                </a:solidFill>
              </a:rPr>
              <a:t>Capture of wild animals to restrain for blood/tissue collection before release into their natural habitat. </a:t>
            </a:r>
          </a:p>
        </p:txBody>
      </p:sp>
      <p:sp>
        <p:nvSpPr>
          <p:cNvPr id="18" name="Freeform: Shape 17" descr="Stress" title="Stress"/>
          <p:cNvSpPr/>
          <p:nvPr/>
        </p:nvSpPr>
        <p:spPr>
          <a:xfrm>
            <a:off x="4516163" y="2830335"/>
            <a:ext cx="1325556" cy="1325556"/>
          </a:xfrm>
          <a:custGeom>
            <a:avLst/>
            <a:gdLst>
              <a:gd name="connsiteX0" fmla="*/ 0 w 1325556"/>
              <a:gd name="connsiteY0" fmla="*/ 662778 h 1325556"/>
              <a:gd name="connsiteX1" fmla="*/ 662778 w 1325556"/>
              <a:gd name="connsiteY1" fmla="*/ 0 h 1325556"/>
              <a:gd name="connsiteX2" fmla="*/ 1325556 w 1325556"/>
              <a:gd name="connsiteY2" fmla="*/ 662778 h 1325556"/>
              <a:gd name="connsiteX3" fmla="*/ 662778 w 1325556"/>
              <a:gd name="connsiteY3" fmla="*/ 1325556 h 1325556"/>
              <a:gd name="connsiteX4" fmla="*/ 0 w 1325556"/>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556" h="1325556">
                <a:moveTo>
                  <a:pt x="0" y="662778"/>
                </a:moveTo>
                <a:cubicBezTo>
                  <a:pt x="0" y="296736"/>
                  <a:pt x="296736" y="0"/>
                  <a:pt x="662778" y="0"/>
                </a:cubicBezTo>
                <a:cubicBezTo>
                  <a:pt x="1028820" y="0"/>
                  <a:pt x="1325556" y="296736"/>
                  <a:pt x="1325556" y="662778"/>
                </a:cubicBezTo>
                <a:cubicBezTo>
                  <a:pt x="1325556" y="1028820"/>
                  <a:pt x="1028820" y="1325556"/>
                  <a:pt x="662778" y="1325556"/>
                </a:cubicBezTo>
                <a:cubicBezTo>
                  <a:pt x="296736"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6188" tIns="206188" rIns="206188"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Stress</a:t>
            </a:r>
          </a:p>
        </p:txBody>
      </p:sp>
      <p:sp>
        <p:nvSpPr>
          <p:cNvPr id="9" name="TextBox 8"/>
          <p:cNvSpPr txBox="1"/>
          <p:nvPr/>
        </p:nvSpPr>
        <p:spPr>
          <a:xfrm>
            <a:off x="5069343" y="881588"/>
            <a:ext cx="6961842" cy="1600438"/>
          </a:xfrm>
          <a:prstGeom prst="rect">
            <a:avLst/>
          </a:prstGeom>
          <a:noFill/>
        </p:spPr>
        <p:txBody>
          <a:bodyPr wrap="square" rtlCol="0">
            <a:spAutoFit/>
          </a:bodyPr>
          <a:lstStyle/>
          <a:p>
            <a:pPr marL="228600" indent="-228600"/>
            <a:r>
              <a:rPr lang="en-US" sz="1400" b="1" dirty="0">
                <a:solidFill>
                  <a:prstClr val="white"/>
                </a:solidFill>
              </a:rPr>
              <a:t>Definition: </a:t>
            </a:r>
            <a:r>
              <a:rPr lang="en-US" sz="1400" dirty="0">
                <a:solidFill>
                  <a:prstClr val="white"/>
                </a:solidFill>
              </a:rPr>
              <a:t>Is an unpleasant sensory and emotional experience associated with actual or potential tissue damage that typically involves a noxious stimulus that activates nociceptors in the body’s tissues that convey signals to the central nervous system </a:t>
            </a:r>
          </a:p>
          <a:p>
            <a:pPr marL="228600" indent="-228600"/>
            <a:r>
              <a:rPr lang="en-US" sz="1400" b="1" dirty="0">
                <a:solidFill>
                  <a:prstClr val="white"/>
                </a:solidFill>
              </a:rPr>
              <a:t>Example: </a:t>
            </a:r>
            <a:r>
              <a:rPr lang="en-US" sz="1400" dirty="0">
                <a:solidFill>
                  <a:prstClr val="white"/>
                </a:solidFill>
              </a:rPr>
              <a:t>Animals are infected with a virus to induce a disease state.  The use of analgesia has the potential to alter the pathogenesis and will confound the scientific results. </a:t>
            </a:r>
          </a:p>
        </p:txBody>
      </p:sp>
      <p:sp>
        <p:nvSpPr>
          <p:cNvPr id="16" name="Freeform: Shape 15" descr="Pain" title="Pain"/>
          <p:cNvSpPr/>
          <p:nvPr/>
        </p:nvSpPr>
        <p:spPr>
          <a:xfrm>
            <a:off x="3498098" y="857209"/>
            <a:ext cx="1533151" cy="1325556"/>
          </a:xfrm>
          <a:custGeom>
            <a:avLst/>
            <a:gdLst>
              <a:gd name="connsiteX0" fmla="*/ 0 w 1533151"/>
              <a:gd name="connsiteY0" fmla="*/ 662778 h 1325556"/>
              <a:gd name="connsiteX1" fmla="*/ 766576 w 1533151"/>
              <a:gd name="connsiteY1" fmla="*/ 0 h 1325556"/>
              <a:gd name="connsiteX2" fmla="*/ 1533152 w 1533151"/>
              <a:gd name="connsiteY2" fmla="*/ 662778 h 1325556"/>
              <a:gd name="connsiteX3" fmla="*/ 766576 w 1533151"/>
              <a:gd name="connsiteY3" fmla="*/ 1325556 h 1325556"/>
              <a:gd name="connsiteX4" fmla="*/ 0 w 1533151"/>
              <a:gd name="connsiteY4" fmla="*/ 662778 h 132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151" h="1325556">
                <a:moveTo>
                  <a:pt x="0" y="662778"/>
                </a:moveTo>
                <a:cubicBezTo>
                  <a:pt x="0" y="296736"/>
                  <a:pt x="343208" y="0"/>
                  <a:pt x="766576" y="0"/>
                </a:cubicBezTo>
                <a:cubicBezTo>
                  <a:pt x="1189944" y="0"/>
                  <a:pt x="1533152" y="296736"/>
                  <a:pt x="1533152" y="662778"/>
                </a:cubicBezTo>
                <a:cubicBezTo>
                  <a:pt x="1533152" y="1028820"/>
                  <a:pt x="1189944" y="1325556"/>
                  <a:pt x="766576" y="1325556"/>
                </a:cubicBezTo>
                <a:cubicBezTo>
                  <a:pt x="343208" y="1325556"/>
                  <a:pt x="0" y="1028820"/>
                  <a:pt x="0" y="66277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590" tIns="206188" rIns="236590" bIns="206188" numCol="1" spcCol="1270" anchor="ctr" anchorCtr="0">
            <a:noAutofit/>
          </a:bodyPr>
          <a:lstStyle/>
          <a:p>
            <a:pPr algn="ctr" defTabSz="844550">
              <a:lnSpc>
                <a:spcPct val="90000"/>
              </a:lnSpc>
              <a:spcBef>
                <a:spcPct val="0"/>
              </a:spcBef>
              <a:spcAft>
                <a:spcPct val="35000"/>
              </a:spcAft>
            </a:pPr>
            <a:r>
              <a:rPr lang="en-US" sz="1900" dirty="0">
                <a:solidFill>
                  <a:prstClr val="white"/>
                </a:solidFill>
              </a:rPr>
              <a:t>PAIN</a:t>
            </a:r>
          </a:p>
        </p:txBody>
      </p:sp>
      <p:sp>
        <p:nvSpPr>
          <p:cNvPr id="2" name="Title 1" descr="Goal 3a - Understanding and recognizing P&amp;D"/>
          <p:cNvSpPr>
            <a:spLocks noGrp="1"/>
          </p:cNvSpPr>
          <p:nvPr>
            <p:ph type="title"/>
          </p:nvPr>
        </p:nvSpPr>
        <p:spPr>
          <a:xfrm>
            <a:off x="358588" y="34044"/>
            <a:ext cx="11628625" cy="1373776"/>
          </a:xfrm>
        </p:spPr>
        <p:txBody>
          <a:bodyPr>
            <a:normAutofit/>
          </a:bodyPr>
          <a:lstStyle/>
          <a:p>
            <a:pPr algn="ctr"/>
            <a:r>
              <a:rPr lang="en-US" b="1" u="sng" cap="none" dirty="0">
                <a:solidFill>
                  <a:prstClr val="white"/>
                </a:solidFill>
                <a:effectLst/>
                <a:latin typeface="Comic Sans MS" panose="030F0702030302020204" pitchFamily="66" charset="0"/>
              </a:rPr>
              <a:t>Goal 3a - </a:t>
            </a:r>
            <a:r>
              <a:rPr lang="en-US" u="sng" cap="none" dirty="0">
                <a:solidFill>
                  <a:prstClr val="white"/>
                </a:solidFill>
                <a:effectLst/>
                <a:latin typeface="Comic Sans MS" panose="030F0702030302020204" pitchFamily="66" charset="0"/>
              </a:rPr>
              <a:t>Understanding and recognizing P&amp;D</a:t>
            </a:r>
            <a:r>
              <a:rPr lang="en-US"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rPr>
              <a:t/>
            </a:r>
            <a:br>
              <a:rPr lang="en-US" b="1" cap="none" dirty="0">
                <a:solidFill>
                  <a:prstClr val="white"/>
                </a:solidFill>
                <a:effectLst>
                  <a:glow rad="38100">
                    <a:prstClr val="black">
                      <a:lumMod val="65000"/>
                      <a:lumOff val="35000"/>
                      <a:alpha val="40000"/>
                    </a:prstClr>
                  </a:glow>
                  <a:outerShdw blurRad="28575" dist="38100" dir="14040000" algn="tl" rotWithShape="0">
                    <a:srgbClr val="000000">
                      <a:alpha val="25000"/>
                    </a:srgbClr>
                  </a:outerShdw>
                </a:effectLst>
                <a:latin typeface="Comic Sans MS" panose="030F0702030302020204" pitchFamily="66" charset="0"/>
              </a:rPr>
            </a:br>
            <a:endParaRPr lang="en-US" dirty="0"/>
          </a:p>
        </p:txBody>
      </p:sp>
    </p:spTree>
    <p:extLst>
      <p:ext uri="{BB962C8B-B14F-4D97-AF65-F5344CB8AC3E}">
        <p14:creationId xmlns:p14="http://schemas.microsoft.com/office/powerpoint/2010/main" val="296366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 calcmode="lin" valueType="num">
                                      <p:cBhvr additive="base">
                                        <p:cTn id="4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
                                            <p:txEl>
                                              <p:pRg st="1" end="1"/>
                                            </p:txEl>
                                          </p:spTgt>
                                        </p:tgtEl>
                                        <p:attrNameLst>
                                          <p:attrName>style.visibility</p:attrName>
                                        </p:attrNameLst>
                                      </p:cBhvr>
                                      <p:to>
                                        <p:strVal val="visible"/>
                                      </p:to>
                                    </p:set>
                                    <p:anim calcmode="lin" valueType="num">
                                      <p:cBhvr additive="base">
                                        <p:cTn id="5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xEl>
                                              <p:pRg st="1" end="1"/>
                                            </p:txEl>
                                          </p:spTgt>
                                        </p:tgtEl>
                                        <p:attrNameLst>
                                          <p:attrName>style.visibility</p:attrName>
                                        </p:attrNameLst>
                                      </p:cBhvr>
                                      <p:to>
                                        <p:strVal val="visible"/>
                                      </p:to>
                                    </p:set>
                                    <p:anim calcmode="lin" valueType="num">
                                      <p:cBhvr additive="base">
                                        <p:cTn id="5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8">
                                            <p:txEl>
                                              <p:pRg st="1" end="1"/>
                                            </p:txEl>
                                          </p:spTgt>
                                        </p:tgtEl>
                                        <p:attrNameLst>
                                          <p:attrName>style.visibility</p:attrName>
                                        </p:attrNameLst>
                                      </p:cBhvr>
                                      <p:to>
                                        <p:strVal val="visible"/>
                                      </p:to>
                                    </p:set>
                                    <p:anim calcmode="lin" valueType="num">
                                      <p:cBhvr additive="base">
                                        <p:cTn id="6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P spid="22" grpId="0" animBg="1"/>
      <p:bldP spid="21" grpId="0"/>
      <p:bldP spid="20" grpId="0" animBg="1"/>
      <p:bldP spid="19" grpId="0"/>
      <p:bldP spid="18" grpId="0" animBg="1"/>
      <p:bldP spid="9"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1469" y="5616106"/>
            <a:ext cx="10715120" cy="1200329"/>
          </a:xfrm>
          <a:prstGeom prst="rect">
            <a:avLst/>
          </a:prstGeom>
        </p:spPr>
        <p:txBody>
          <a:bodyPr wrap="square">
            <a:spAutoFit/>
          </a:bodyPr>
          <a:lstStyle/>
          <a:p>
            <a:r>
              <a:rPr lang="en-US" u="sng" dirty="0">
                <a:solidFill>
                  <a:prstClr val="white"/>
                </a:solidFill>
              </a:rPr>
              <a:t>Quick Guide Concept</a:t>
            </a:r>
            <a:r>
              <a:rPr lang="en-US" dirty="0">
                <a:solidFill>
                  <a:prstClr val="white"/>
                </a:solidFill>
              </a:rPr>
              <a:t>: There are 3 primary categories that can be used to assess animal health and well-being.  They are: Food/Water Intake; Activity &amp; Mobility and Behavior</a:t>
            </a:r>
            <a:r>
              <a:rPr lang="en-US" baseline="30000" dirty="0">
                <a:solidFill>
                  <a:prstClr val="white"/>
                </a:solidFill>
              </a:rPr>
              <a:t>4,5</a:t>
            </a:r>
            <a:r>
              <a:rPr lang="en-US" dirty="0">
                <a:solidFill>
                  <a:prstClr val="white"/>
                </a:solidFill>
              </a:rPr>
              <a:t>.  The front side of the Quick Guide notes signs of health and the back side notes indicators of pain and distress. </a:t>
            </a:r>
          </a:p>
        </p:txBody>
      </p:sp>
      <p:pic>
        <p:nvPicPr>
          <p:cNvPr id="5" name="Picture 4" descr="Indicators of pain &amp; distress" title="Table"/>
          <p:cNvPicPr>
            <a:picLocks noChangeAspect="1"/>
          </p:cNvPicPr>
          <p:nvPr/>
        </p:nvPicPr>
        <p:blipFill>
          <a:blip r:embed="rId3"/>
          <a:stretch>
            <a:fillRect/>
          </a:stretch>
        </p:blipFill>
        <p:spPr>
          <a:xfrm>
            <a:off x="6171220" y="2469545"/>
            <a:ext cx="5187660" cy="3029361"/>
          </a:xfrm>
          <a:prstGeom prst="rect">
            <a:avLst/>
          </a:prstGeom>
        </p:spPr>
      </p:pic>
      <p:pic>
        <p:nvPicPr>
          <p:cNvPr id="4" name="Picture 3" descr="Species specific behaviors" title="Table"/>
          <p:cNvPicPr>
            <a:picLocks noChangeAspect="1"/>
          </p:cNvPicPr>
          <p:nvPr/>
        </p:nvPicPr>
        <p:blipFill>
          <a:blip r:embed="rId4"/>
          <a:stretch>
            <a:fillRect/>
          </a:stretch>
        </p:blipFill>
        <p:spPr>
          <a:xfrm>
            <a:off x="643760" y="2469545"/>
            <a:ext cx="5189004" cy="3029362"/>
          </a:xfrm>
          <a:prstGeom prst="rect">
            <a:avLst/>
          </a:prstGeom>
        </p:spPr>
      </p:pic>
      <p:sp>
        <p:nvSpPr>
          <p:cNvPr id="3" name="Subtitle 2"/>
          <p:cNvSpPr>
            <a:spLocks noGrp="1"/>
          </p:cNvSpPr>
          <p:nvPr>
            <p:ph type="subTitle" idx="1"/>
          </p:nvPr>
        </p:nvSpPr>
        <p:spPr>
          <a:xfrm>
            <a:off x="1381760" y="901000"/>
            <a:ext cx="9428480" cy="1905000"/>
          </a:xfrm>
        </p:spPr>
        <p:txBody>
          <a:bodyPr>
            <a:normAutofit/>
          </a:bodyPr>
          <a:lstStyle/>
          <a:p>
            <a:pPr lvl="0">
              <a:spcBef>
                <a:spcPts val="0"/>
              </a:spcBef>
              <a:spcAft>
                <a:spcPts val="0"/>
              </a:spcAft>
              <a:buClrTx/>
              <a:buSzTx/>
            </a:pPr>
            <a:r>
              <a:rPr lang="en-US" sz="2400" cap="none" dirty="0">
                <a:solidFill>
                  <a:prstClr val="white"/>
                </a:solidFill>
                <a:effectLst/>
                <a:latin typeface="Comic Sans MS" panose="030F0702030302020204" pitchFamily="66" charset="0"/>
              </a:rPr>
              <a:t>Objective: Recognize species specific behaviors </a:t>
            </a:r>
          </a:p>
          <a:p>
            <a:pPr lvl="0">
              <a:spcBef>
                <a:spcPts val="0"/>
              </a:spcBef>
              <a:spcAft>
                <a:spcPts val="0"/>
              </a:spcAft>
              <a:buClrTx/>
              <a:buSzTx/>
            </a:pPr>
            <a:r>
              <a:rPr lang="en-US" sz="2400" cap="none" dirty="0">
                <a:solidFill>
                  <a:prstClr val="white"/>
                </a:solidFill>
                <a:effectLst/>
                <a:latin typeface="Comic Sans MS" panose="030F0702030302020204" pitchFamily="66" charset="0"/>
              </a:rPr>
              <a:t>and distinguish them from P&amp;D</a:t>
            </a:r>
          </a:p>
          <a:p>
            <a:pPr lvl="0">
              <a:spcBef>
                <a:spcPts val="0"/>
              </a:spcBef>
              <a:spcAft>
                <a:spcPts val="0"/>
              </a:spcAft>
              <a:buClrTx/>
              <a:buSzTx/>
            </a:pPr>
            <a:r>
              <a:rPr lang="en-US" sz="24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rPr>
              <a:t>Summative assessments: Review and report on pix, videos,</a:t>
            </a:r>
          </a:p>
          <a:p>
            <a:pPr lvl="0">
              <a:spcBef>
                <a:spcPts val="0"/>
              </a:spcBef>
              <a:spcAft>
                <a:spcPts val="0"/>
              </a:spcAft>
              <a:buClrTx/>
              <a:buSzTx/>
            </a:pPr>
            <a:r>
              <a:rPr lang="en-US" sz="2400" cap="none" dirty="0">
                <a:solidFill>
                  <a:prstClr val="white"/>
                </a:solidFill>
                <a:effectLst/>
                <a:latin typeface="Comic Sans MS" panose="030F0702030302020204" pitchFamily="66" charset="0"/>
                <a:ea typeface="Calibri" panose="020F0502020204030204" pitchFamily="34" charset="0"/>
                <a:cs typeface="Times New Roman" panose="02020603050405020304" pitchFamily="18" charset="0"/>
              </a:rPr>
              <a:t>and models as various examples</a:t>
            </a:r>
          </a:p>
          <a:p>
            <a:endParaRPr lang="en-US" dirty="0"/>
          </a:p>
        </p:txBody>
      </p:sp>
      <p:sp>
        <p:nvSpPr>
          <p:cNvPr id="2" name="Title 1"/>
          <p:cNvSpPr>
            <a:spLocks noGrp="1"/>
          </p:cNvSpPr>
          <p:nvPr>
            <p:ph type="ctrTitle"/>
          </p:nvPr>
        </p:nvSpPr>
        <p:spPr>
          <a:xfrm>
            <a:off x="325120" y="205041"/>
            <a:ext cx="11582400" cy="914399"/>
          </a:xfrm>
        </p:spPr>
        <p:txBody>
          <a:bodyPr anchor="t">
            <a:normAutofit/>
          </a:bodyPr>
          <a:lstStyle/>
          <a:p>
            <a:r>
              <a:rPr lang="en-US" sz="3600" b="1" u="sng" cap="none" dirty="0">
                <a:ln>
                  <a:noFill/>
                </a:ln>
                <a:solidFill>
                  <a:prstClr val="white"/>
                </a:solidFill>
                <a:effectLst/>
                <a:latin typeface="Comic Sans MS" panose="030F0702030302020204" pitchFamily="66" charset="0"/>
                <a:ea typeface="+mn-ea"/>
                <a:cs typeface="+mn-cs"/>
              </a:rPr>
              <a:t>Goal 3a: </a:t>
            </a:r>
            <a:r>
              <a:rPr lang="en-US" sz="3600" u="sng" cap="none" dirty="0">
                <a:ln>
                  <a:noFill/>
                </a:ln>
                <a:solidFill>
                  <a:prstClr val="white"/>
                </a:solidFill>
                <a:effectLst/>
                <a:latin typeface="Comic Sans MS" panose="030F0702030302020204" pitchFamily="66" charset="0"/>
                <a:ea typeface="+mn-ea"/>
                <a:cs typeface="+mn-cs"/>
              </a:rPr>
              <a:t>Understanding and recognizing P&amp;D</a:t>
            </a:r>
            <a:endParaRPr lang="en-US" sz="3600" dirty="0"/>
          </a:p>
        </p:txBody>
      </p:sp>
    </p:spTree>
    <p:extLst>
      <p:ext uri="{BB962C8B-B14F-4D97-AF65-F5344CB8AC3E}">
        <p14:creationId xmlns:p14="http://schemas.microsoft.com/office/powerpoint/2010/main" val="3889954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055" y="2757055"/>
            <a:ext cx="11097490" cy="3519054"/>
          </a:xfrm>
        </p:spPr>
        <p:txBody>
          <a:bodyPr>
            <a:normAutofit/>
          </a:bodyPr>
          <a:lstStyle/>
          <a:p>
            <a:pPr lvl="0" algn="r">
              <a:spcBef>
                <a:spcPts val="0"/>
              </a:spcBef>
              <a:spcAft>
                <a:spcPts val="0"/>
              </a:spcAft>
              <a:buClrTx/>
              <a:buSzTx/>
            </a:pPr>
            <a:r>
              <a:rPr lang="en-US" sz="3300" cap="none" dirty="0" smtClean="0">
                <a:solidFill>
                  <a:prstClr val="white"/>
                </a:solidFill>
                <a:effectLst/>
                <a:latin typeface="Comic Sans MS" panose="030F0702030302020204" pitchFamily="66" charset="0"/>
              </a:rPr>
              <a:t>REFERENCES</a:t>
            </a:r>
          </a:p>
          <a:p>
            <a:pPr lvl="0" algn="r">
              <a:spcBef>
                <a:spcPts val="0"/>
              </a:spcBef>
              <a:spcAft>
                <a:spcPts val="0"/>
              </a:spcAft>
              <a:buClrTx/>
              <a:buSzTx/>
            </a:pPr>
            <a:endParaRPr lang="en-US" sz="3300" cap="none" dirty="0" smtClean="0">
              <a:solidFill>
                <a:prstClr val="white"/>
              </a:solidFill>
              <a:effectLst/>
              <a:latin typeface="Comic Sans MS" panose="030F0702030302020204" pitchFamily="66" charset="0"/>
            </a:endParaRPr>
          </a:p>
          <a:p>
            <a:pPr algn="r"/>
            <a:r>
              <a:rPr lang="en-US" sz="1900" dirty="0" smtClean="0">
                <a:hlinkClick r:id="rId3"/>
              </a:rPr>
              <a:t>1. Recognition </a:t>
            </a:r>
            <a:r>
              <a:rPr lang="en-US" sz="1900" dirty="0">
                <a:hlinkClick r:id="rId3"/>
              </a:rPr>
              <a:t>and Alleviation of Pain in Laboratory Animals, NRC, 2009, </a:t>
            </a:r>
            <a:r>
              <a:rPr lang="en-US" sz="1900" dirty="0" smtClean="0">
                <a:hlinkClick r:id="rId3"/>
              </a:rPr>
              <a:t>pages: 2,3,4,13,14,15,18</a:t>
            </a:r>
            <a:endParaRPr lang="en-US" sz="1900" dirty="0">
              <a:hlinkClick r:id="rId3"/>
            </a:endParaRPr>
          </a:p>
          <a:p>
            <a:pPr algn="r"/>
            <a:r>
              <a:rPr lang="en-US" sz="1900" i="1" dirty="0">
                <a:hlinkClick r:id="rId3"/>
              </a:rPr>
              <a:t>2. Guide for the Care and Use of Laboratory Animals, NRC, 2011</a:t>
            </a:r>
          </a:p>
          <a:p>
            <a:pPr algn="r"/>
            <a:r>
              <a:rPr lang="en-US" sz="1900" i="1" dirty="0">
                <a:hlinkClick r:id="rId3"/>
              </a:rPr>
              <a:t>3. Dr. Troy Hallman, Director, Yale University, Office of Animal Research Support (OARS)</a:t>
            </a:r>
          </a:p>
          <a:p>
            <a:pPr algn="r"/>
            <a:r>
              <a:rPr lang="en-US" sz="1900" dirty="0">
                <a:hlinkClick r:id="rId3"/>
              </a:rPr>
              <a:t>4. Yale University IACUC, Clinical Signs of Pain and Disease in Laboratory Animals, July 8, 2015</a:t>
            </a:r>
          </a:p>
          <a:p>
            <a:pPr algn="r"/>
            <a:r>
              <a:rPr lang="en-US" sz="1900" dirty="0">
                <a:hlinkClick r:id="rId3"/>
              </a:rPr>
              <a:t>5. Yale University IACUC, General Health-All Species, March 11, 2015   </a:t>
            </a:r>
            <a:endParaRPr lang="en-US" sz="1900" dirty="0"/>
          </a:p>
        </p:txBody>
      </p:sp>
      <p:sp>
        <p:nvSpPr>
          <p:cNvPr id="2" name="Title 1"/>
          <p:cNvSpPr>
            <a:spLocks noGrp="1"/>
          </p:cNvSpPr>
          <p:nvPr>
            <p:ph type="ctrTitle"/>
          </p:nvPr>
        </p:nvSpPr>
        <p:spPr>
          <a:xfrm>
            <a:off x="325120" y="205041"/>
            <a:ext cx="11582400" cy="914399"/>
          </a:xfrm>
        </p:spPr>
        <p:txBody>
          <a:bodyPr anchor="t">
            <a:normAutofit/>
          </a:bodyPr>
          <a:lstStyle/>
          <a:p>
            <a:r>
              <a:rPr lang="en-US" sz="3600" b="1" u="sng" cap="none" dirty="0">
                <a:ln>
                  <a:noFill/>
                </a:ln>
                <a:solidFill>
                  <a:prstClr val="white"/>
                </a:solidFill>
                <a:effectLst/>
                <a:latin typeface="Comic Sans MS" panose="030F0702030302020204" pitchFamily="66" charset="0"/>
                <a:ea typeface="+mn-ea"/>
                <a:cs typeface="+mn-cs"/>
              </a:rPr>
              <a:t>Goal 3a: </a:t>
            </a:r>
            <a:r>
              <a:rPr lang="en-US" sz="3600" u="sng" cap="none" dirty="0">
                <a:ln>
                  <a:noFill/>
                </a:ln>
                <a:solidFill>
                  <a:prstClr val="white"/>
                </a:solidFill>
                <a:effectLst/>
                <a:latin typeface="Comic Sans MS" panose="030F0702030302020204" pitchFamily="66" charset="0"/>
                <a:ea typeface="+mn-ea"/>
                <a:cs typeface="+mn-cs"/>
              </a:rPr>
              <a:t>Understanding and recognizing P&amp;D</a:t>
            </a:r>
            <a:endParaRPr lang="en-US" sz="3600" dirty="0"/>
          </a:p>
        </p:txBody>
      </p:sp>
    </p:spTree>
    <p:extLst>
      <p:ext uri="{BB962C8B-B14F-4D97-AF65-F5344CB8AC3E}">
        <p14:creationId xmlns:p14="http://schemas.microsoft.com/office/powerpoint/2010/main" val="2527852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9" y="1579004"/>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751012" y="2905760"/>
            <a:ext cx="9303068" cy="3576319"/>
          </a:xfrm>
        </p:spPr>
        <p:txBody>
          <a:bodyPr>
            <a:normAutofit/>
          </a:bodyPr>
          <a:lstStyle/>
          <a:p>
            <a:pPr marL="287338" lvl="0" indent="-287338" algn="l">
              <a:spcBef>
                <a:spcPts val="0"/>
              </a:spcBef>
              <a:buClrTx/>
              <a:buSzTx/>
              <a:buFont typeface="Arial" panose="020B0604020202020204" pitchFamily="34" charset="0"/>
              <a:buChar char="•"/>
            </a:pPr>
            <a:r>
              <a:rPr lang="en-US" sz="2400" cap="none" dirty="0">
                <a:solidFill>
                  <a:prstClr val="white"/>
                </a:solidFill>
                <a:effectLst/>
              </a:rPr>
              <a:t>Develop skills and apply appropriate methods to alleviate P&amp;D.  (HOC)</a:t>
            </a:r>
          </a:p>
          <a:p>
            <a:pPr marL="287338" lvl="0" indent="-287338" algn="l">
              <a:spcBef>
                <a:spcPts val="0"/>
              </a:spcBef>
              <a:buClrTx/>
              <a:buSzTx/>
              <a:buFont typeface="Arial" panose="020B0604020202020204" pitchFamily="34" charset="0"/>
              <a:buChar char="•"/>
            </a:pPr>
            <a:r>
              <a:rPr lang="en-US" sz="2400" cap="none" dirty="0">
                <a:solidFill>
                  <a:prstClr val="white"/>
                </a:solidFill>
                <a:effectLst/>
              </a:rPr>
              <a:t>Use tools (e.g., scoring system) to assess pain level.  (LOC/HOC)</a:t>
            </a:r>
          </a:p>
          <a:p>
            <a:pPr marL="287338" lvl="0" indent="-287338" algn="l">
              <a:spcBef>
                <a:spcPts val="0"/>
              </a:spcBef>
              <a:buClrTx/>
              <a:buSzTx/>
              <a:buFont typeface="Arial" panose="020B0604020202020204" pitchFamily="34" charset="0"/>
              <a:buChar char="•"/>
            </a:pPr>
            <a:r>
              <a:rPr lang="en-US" sz="2400" cap="none" dirty="0">
                <a:solidFill>
                  <a:prstClr val="white"/>
                </a:solidFill>
                <a:effectLst/>
              </a:rPr>
              <a:t>Determine your role in the alleviation of P&amp;D.  (HOC)</a:t>
            </a:r>
          </a:p>
          <a:p>
            <a:pPr marL="287338" lvl="0" indent="-287338" algn="l">
              <a:spcBef>
                <a:spcPts val="0"/>
              </a:spcBef>
              <a:buClrTx/>
              <a:buSzTx/>
              <a:buFont typeface="Arial" panose="020B0604020202020204" pitchFamily="34" charset="0"/>
              <a:buChar char="•"/>
            </a:pPr>
            <a:r>
              <a:rPr lang="en-US" sz="2400" cap="none" dirty="0">
                <a:solidFill>
                  <a:prstClr val="white"/>
                </a:solidFill>
                <a:effectLst/>
              </a:rPr>
              <a:t>Document an incident of P&amp;D.  (LOC/HOC)</a:t>
            </a:r>
          </a:p>
          <a:p>
            <a:pPr marL="287338" lvl="0" indent="-287338" algn="l">
              <a:spcBef>
                <a:spcPts val="0"/>
              </a:spcBef>
              <a:buClrTx/>
              <a:buSzTx/>
              <a:buFont typeface="Arial" panose="020B0604020202020204" pitchFamily="34" charset="0"/>
              <a:buChar char="•"/>
            </a:pPr>
            <a:r>
              <a:rPr lang="en-US" sz="2400" cap="none" dirty="0">
                <a:solidFill>
                  <a:prstClr val="white"/>
                </a:solidFill>
                <a:effectLst/>
              </a:rPr>
              <a:t>Identify whom to report an incident of P&amp;D.  (HOC)</a:t>
            </a:r>
            <a:endParaRPr lang="en-US" sz="2400" cap="none" dirty="0">
              <a:solidFill>
                <a:prstClr val="white"/>
              </a:solidFill>
              <a:effectLst/>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589280" y="365761"/>
            <a:ext cx="11074400" cy="1483359"/>
          </a:xfrm>
        </p:spPr>
        <p:txBody>
          <a:bodyPr anchor="t">
            <a:noAutofit/>
          </a:bodyPr>
          <a:lstStyle/>
          <a:p>
            <a:pPr>
              <a:spcBef>
                <a:spcPts val="0"/>
              </a:spcBef>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solidFill>
                  <a:schemeClr val="tx1"/>
                </a:solidFill>
                <a:effectLst/>
                <a:latin typeface="Comic Sans MS" panose="030F0702030302020204" pitchFamily="66" charset="0"/>
              </a:rPr>
              <a:t>Knowledge of how to manage P&amp;D</a:t>
            </a:r>
            <a:r>
              <a:rPr lang="en-US" sz="3600" b="1" cap="none" dirty="0">
                <a:solidFill>
                  <a:schemeClr val="tx1"/>
                </a:solidFill>
                <a:latin typeface="Comic Sans MS" panose="030F0702030302020204" pitchFamily="66" charset="0"/>
              </a:rPr>
              <a:t/>
            </a:r>
            <a:br>
              <a:rPr lang="en-US" sz="3600" b="1" cap="none" dirty="0">
                <a:solidFill>
                  <a:schemeClr val="tx1"/>
                </a:solidFill>
                <a:latin typeface="Comic Sans MS" panose="030F0702030302020204" pitchFamily="66" charset="0"/>
              </a:rPr>
            </a:br>
            <a:endParaRPr lang="en-US" sz="3600" dirty="0"/>
          </a:p>
        </p:txBody>
      </p:sp>
    </p:spTree>
    <p:extLst>
      <p:ext uri="{BB962C8B-B14F-4D97-AF65-F5344CB8AC3E}">
        <p14:creationId xmlns:p14="http://schemas.microsoft.com/office/powerpoint/2010/main" val="3542699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TEACHER" title="teacher"/>
          <p:cNvPicPr>
            <a:picLocks noChangeAspect="1" noChangeArrowheads="1"/>
          </p:cNvPicPr>
          <p:nvPr/>
        </p:nvPicPr>
        <p:blipFill>
          <a:blip r:embed="rId2">
            <a:lum contrast="-4000"/>
            <a:extLst>
              <a:ext uri="{28A0092B-C50C-407E-A947-70E740481C1C}">
                <a14:useLocalDpi xmlns:a14="http://schemas.microsoft.com/office/drawing/2010/main" val="0"/>
              </a:ext>
            </a:extLst>
          </a:blip>
          <a:srcRect/>
          <a:stretch>
            <a:fillRect/>
          </a:stretch>
        </p:blipFill>
        <p:spPr bwMode="auto">
          <a:xfrm>
            <a:off x="329065" y="1575454"/>
            <a:ext cx="1731963"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061028" y="1698171"/>
            <a:ext cx="9898743" cy="4847405"/>
          </a:xfrm>
        </p:spPr>
        <p:txBody>
          <a:bodyPr>
            <a:noAutofit/>
          </a:bodyPr>
          <a:lstStyle/>
          <a:p>
            <a:pPr lvl="0" algn="l">
              <a:spcBef>
                <a:spcPts val="0"/>
              </a:spcBef>
              <a:spcAft>
                <a:spcPts val="0"/>
              </a:spcAft>
              <a:buClrTx/>
              <a:buSzTx/>
            </a:pPr>
            <a:r>
              <a:rPr lang="en-US" sz="1900" cap="none" dirty="0">
                <a:solidFill>
                  <a:prstClr val="white"/>
                </a:solidFill>
                <a:effectLst/>
              </a:rPr>
              <a:t>	The concepts of active learning are based on observations and research showing that students who have the ability to monitor their own learning learn better.  Such concepts are meant to get away from the traditional lecture means of teaching.</a:t>
            </a:r>
          </a:p>
          <a:p>
            <a:pPr lvl="0" algn="l">
              <a:spcBef>
                <a:spcPts val="0"/>
              </a:spcBef>
              <a:spcAft>
                <a:spcPts val="0"/>
              </a:spcAft>
              <a:buClrTx/>
              <a:buSzTx/>
            </a:pPr>
            <a:r>
              <a:rPr lang="en-US" sz="1900" cap="none" dirty="0">
                <a:solidFill>
                  <a:prstClr val="white"/>
                </a:solidFill>
                <a:effectLst/>
              </a:rPr>
              <a:t>	Designing the curriculum this way includes several steps:  defining </a:t>
            </a:r>
            <a:r>
              <a:rPr lang="en-US" sz="1900" u="sng" cap="none" dirty="0">
                <a:solidFill>
                  <a:prstClr val="white"/>
                </a:solidFill>
                <a:effectLst/>
              </a:rPr>
              <a:t>goals</a:t>
            </a:r>
            <a:r>
              <a:rPr lang="en-US" sz="1900" cap="none" dirty="0">
                <a:solidFill>
                  <a:prstClr val="white"/>
                </a:solidFill>
                <a:effectLst/>
              </a:rPr>
              <a:t> and </a:t>
            </a:r>
            <a:r>
              <a:rPr lang="en-US" sz="1900" u="sng" cap="none" dirty="0">
                <a:solidFill>
                  <a:prstClr val="white"/>
                </a:solidFill>
                <a:effectLst/>
              </a:rPr>
              <a:t>objectives</a:t>
            </a:r>
            <a:r>
              <a:rPr lang="en-US" sz="1900" cap="none" dirty="0">
                <a:solidFill>
                  <a:prstClr val="white"/>
                </a:solidFill>
                <a:effectLst/>
              </a:rPr>
              <a:t>, devising </a:t>
            </a:r>
            <a:r>
              <a:rPr lang="en-US" sz="1900" u="sng" cap="none" dirty="0">
                <a:solidFill>
                  <a:prstClr val="white"/>
                </a:solidFill>
                <a:effectLst/>
              </a:rPr>
              <a:t>assessments</a:t>
            </a:r>
            <a:r>
              <a:rPr lang="en-US" sz="1900" cap="none" dirty="0">
                <a:solidFill>
                  <a:prstClr val="white"/>
                </a:solidFill>
                <a:effectLst/>
              </a:rPr>
              <a:t>, and creating activities or </a:t>
            </a:r>
            <a:r>
              <a:rPr lang="en-US" sz="1900" u="sng" cap="none" dirty="0">
                <a:solidFill>
                  <a:prstClr val="white"/>
                </a:solidFill>
                <a:effectLst/>
              </a:rPr>
              <a:t>tasks</a:t>
            </a:r>
            <a:r>
              <a:rPr lang="en-US" sz="1900" cap="none" dirty="0">
                <a:solidFill>
                  <a:prstClr val="white"/>
                </a:solidFill>
                <a:effectLst/>
              </a:rPr>
              <a:t> (the acronym GOATs helps to remember this).  The assessments are composed of formative (along the way, such as in class) and summative (final, such as a test) evaluations of knowledge or technique.  There are examples provided here, but trainers should feel free to design their own material for their unique institutional needs.</a:t>
            </a:r>
          </a:p>
          <a:p>
            <a:pPr lvl="0" algn="l">
              <a:spcBef>
                <a:spcPts val="0"/>
              </a:spcBef>
              <a:spcAft>
                <a:spcPts val="0"/>
              </a:spcAft>
              <a:buClrTx/>
              <a:buSzTx/>
            </a:pPr>
            <a:r>
              <a:rPr lang="en-US" sz="1900" cap="none" dirty="0">
                <a:solidFill>
                  <a:prstClr val="white"/>
                </a:solidFill>
                <a:effectLst/>
              </a:rPr>
              <a:t>	Four goals were created (two having two sub-goals).  Curriculum for goals 3a and 3b was more extensively developed, but there are tasks and assessments for all as shown in the teaching framework chart slides.</a:t>
            </a:r>
          </a:p>
          <a:p>
            <a:pPr lvl="0" algn="l">
              <a:spcBef>
                <a:spcPts val="0"/>
              </a:spcBef>
              <a:spcAft>
                <a:spcPts val="0"/>
              </a:spcAft>
              <a:buClrTx/>
              <a:buSzTx/>
            </a:pPr>
            <a:r>
              <a:rPr lang="en-US" sz="1900" cap="none" dirty="0">
                <a:solidFill>
                  <a:prstClr val="white"/>
                </a:solidFill>
                <a:effectLst/>
              </a:rPr>
              <a:t>	In the notes section of many of the slides, there are descriptions to suggest how to use the material presented for the particular GOAT.</a:t>
            </a:r>
          </a:p>
        </p:txBody>
      </p:sp>
      <p:sp>
        <p:nvSpPr>
          <p:cNvPr id="2" name="Title 1"/>
          <p:cNvSpPr>
            <a:spLocks noGrp="1"/>
          </p:cNvSpPr>
          <p:nvPr>
            <p:ph type="title"/>
          </p:nvPr>
        </p:nvSpPr>
        <p:spPr>
          <a:xfrm>
            <a:off x="1" y="345852"/>
            <a:ext cx="12192000" cy="1482948"/>
          </a:xfrm>
        </p:spPr>
        <p:txBody>
          <a:bodyPr anchor="t">
            <a:normAutofit/>
          </a:bodyPr>
          <a:lstStyle/>
          <a:p>
            <a:pPr algn="ctr"/>
            <a:r>
              <a:rPr lang="en-US" sz="3600" u="sng" dirty="0">
                <a:solidFill>
                  <a:schemeClr val="tx1"/>
                </a:solidFill>
                <a:effectLst/>
                <a:latin typeface="Comic Sans MS" panose="030F0702030302020204" pitchFamily="66" charset="0"/>
              </a:rPr>
              <a:t>Pain and </a:t>
            </a:r>
            <a:r>
              <a:rPr lang="en-US" sz="3600" u="sng" dirty="0" smtClean="0">
                <a:solidFill>
                  <a:schemeClr val="tx1"/>
                </a:solidFill>
                <a:effectLst/>
                <a:latin typeface="Comic Sans MS" panose="030F0702030302020204" pitchFamily="66" charset="0"/>
              </a:rPr>
              <a:t>Distress and </a:t>
            </a:r>
            <a:r>
              <a:rPr lang="en-US" sz="3600" u="sng" dirty="0">
                <a:solidFill>
                  <a:schemeClr val="tx1"/>
                </a:solidFill>
                <a:effectLst/>
                <a:latin typeface="Comic Sans MS" panose="030F0702030302020204" pitchFamily="66" charset="0"/>
              </a:rPr>
              <a:t>Humane Endpoints</a:t>
            </a:r>
            <a:br>
              <a:rPr lang="en-US" sz="3600" u="sng" dirty="0">
                <a:solidFill>
                  <a:schemeClr val="tx1"/>
                </a:solidFill>
                <a:effectLst/>
                <a:latin typeface="Comic Sans MS" panose="030F0702030302020204" pitchFamily="66" charset="0"/>
              </a:rPr>
            </a:br>
            <a:r>
              <a:rPr lang="en-US" sz="2800" cap="none" dirty="0">
                <a:ln>
                  <a:noFill/>
                </a:ln>
                <a:solidFill>
                  <a:prstClr val="white"/>
                </a:solidFill>
                <a:effectLst/>
                <a:latin typeface="Comic Sans MS" panose="030F0702030302020204" pitchFamily="66" charset="0"/>
                <a:ea typeface="+mn-ea"/>
                <a:cs typeface="+mn-cs"/>
              </a:rPr>
              <a:t>teaching framework - introduction</a:t>
            </a:r>
            <a:endParaRPr lang="en-US" sz="3600" dirty="0"/>
          </a:p>
        </p:txBody>
      </p:sp>
    </p:spTree>
    <p:extLst>
      <p:ext uri="{BB962C8B-B14F-4D97-AF65-F5344CB8AC3E}">
        <p14:creationId xmlns:p14="http://schemas.microsoft.com/office/powerpoint/2010/main" val="792322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09" y="1649441"/>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695593" y="3131127"/>
            <a:ext cx="9303068" cy="2730556"/>
          </a:xfrm>
        </p:spPr>
        <p:txBody>
          <a:bodyPr>
            <a:normAutofit/>
          </a:bodyPr>
          <a:lstStyle/>
          <a:p>
            <a:pPr marL="285750" lvl="0" indent="-285750" algn="l">
              <a:spcBef>
                <a:spcPts val="0"/>
              </a:spcBef>
              <a:spcAft>
                <a:spcPts val="0"/>
              </a:spcAft>
              <a:buClr>
                <a:prstClr val="white"/>
              </a:buClr>
              <a:buFont typeface="Arial"/>
              <a:buChar char="•"/>
            </a:pPr>
            <a:r>
              <a:rPr lang="en-US" sz="2400" cap="none" dirty="0">
                <a:solidFill>
                  <a:prstClr val="white"/>
                </a:solidFill>
                <a:effectLst>
                  <a:glow rad="38100">
                    <a:prstClr val="black">
                      <a:lumMod val="50000"/>
                      <a:lumOff val="50000"/>
                      <a:alpha val="20000"/>
                    </a:prstClr>
                  </a:glow>
                </a:effectLst>
              </a:rPr>
              <a:t>Skill for alleviation of Pain and Distress</a:t>
            </a:r>
          </a:p>
          <a:p>
            <a:pPr marL="285750" lvl="0" indent="-285750" algn="l">
              <a:spcBef>
                <a:spcPts val="0"/>
              </a:spcBef>
              <a:spcAft>
                <a:spcPts val="0"/>
              </a:spcAft>
              <a:buClr>
                <a:prstClr val="white"/>
              </a:buClr>
              <a:buFont typeface="Arial"/>
              <a:buChar char="•"/>
            </a:pPr>
            <a:r>
              <a:rPr lang="en-US" sz="2400" cap="none" dirty="0">
                <a:solidFill>
                  <a:prstClr val="white"/>
                </a:solidFill>
                <a:effectLst>
                  <a:glow rad="38100">
                    <a:prstClr val="black">
                      <a:lumMod val="50000"/>
                      <a:lumOff val="50000"/>
                      <a:alpha val="20000"/>
                    </a:prstClr>
                  </a:glow>
                </a:effectLst>
              </a:rPr>
              <a:t>Animal manipulations</a:t>
            </a:r>
          </a:p>
          <a:p>
            <a:pPr marL="742950" lvl="1" indent="-285750" algn="l">
              <a:spcBef>
                <a:spcPts val="0"/>
              </a:spcBef>
              <a:spcAft>
                <a:spcPts val="0"/>
              </a:spcAft>
              <a:buClr>
                <a:prstClr val="white"/>
              </a:buClr>
              <a:buFont typeface="Arial"/>
              <a:buChar char="•"/>
            </a:pPr>
            <a:r>
              <a:rPr lang="en-US" sz="2400" cap="none" dirty="0">
                <a:solidFill>
                  <a:prstClr val="white"/>
                </a:solidFill>
                <a:effectLst>
                  <a:glow rad="38100">
                    <a:prstClr val="black">
                      <a:lumMod val="50000"/>
                      <a:lumOff val="50000"/>
                      <a:alpha val="20000"/>
                    </a:prstClr>
                  </a:glow>
                </a:effectLst>
              </a:rPr>
              <a:t>Animal restraint and handling</a:t>
            </a:r>
          </a:p>
          <a:p>
            <a:pPr marL="742950" lvl="1" indent="-285750" algn="l">
              <a:spcBef>
                <a:spcPts val="0"/>
              </a:spcBef>
              <a:spcAft>
                <a:spcPts val="0"/>
              </a:spcAft>
              <a:buClr>
                <a:prstClr val="white"/>
              </a:buClr>
              <a:buFont typeface="Arial"/>
              <a:buChar char="•"/>
            </a:pPr>
            <a:r>
              <a:rPr lang="en-US" sz="2400" cap="none" dirty="0">
                <a:solidFill>
                  <a:prstClr val="white"/>
                </a:solidFill>
                <a:effectLst>
                  <a:glow rad="38100">
                    <a:prstClr val="black">
                      <a:lumMod val="50000"/>
                      <a:lumOff val="50000"/>
                      <a:alpha val="20000"/>
                    </a:prstClr>
                  </a:glow>
                </a:effectLst>
              </a:rPr>
              <a:t>Oral gavage</a:t>
            </a:r>
          </a:p>
          <a:p>
            <a:pPr marL="742950" lvl="1" indent="-285750" algn="l">
              <a:spcBef>
                <a:spcPts val="0"/>
              </a:spcBef>
              <a:spcAft>
                <a:spcPts val="0"/>
              </a:spcAft>
              <a:buClr>
                <a:prstClr val="white"/>
              </a:buClr>
              <a:buFont typeface="Arial"/>
              <a:buChar char="•"/>
            </a:pPr>
            <a:r>
              <a:rPr lang="en-US" sz="2400" cap="none" dirty="0">
                <a:solidFill>
                  <a:prstClr val="white"/>
                </a:solidFill>
                <a:effectLst>
                  <a:glow rad="38100">
                    <a:prstClr val="black">
                      <a:lumMod val="50000"/>
                      <a:lumOff val="50000"/>
                      <a:alpha val="20000"/>
                    </a:prstClr>
                  </a:glow>
                </a:effectLst>
              </a:rPr>
              <a:t>IP, SQ, IM  and IV tail injections</a:t>
            </a:r>
          </a:p>
        </p:txBody>
      </p:sp>
      <p:sp>
        <p:nvSpPr>
          <p:cNvPr id="2" name="Title 1"/>
          <p:cNvSpPr>
            <a:spLocks noGrp="1"/>
          </p:cNvSpPr>
          <p:nvPr>
            <p:ph type="ctrTitle"/>
          </p:nvPr>
        </p:nvSpPr>
        <p:spPr>
          <a:xfrm>
            <a:off x="589280" y="365761"/>
            <a:ext cx="11074400" cy="2765366"/>
          </a:xfrm>
        </p:spPr>
        <p:txBody>
          <a:bodyPr anchor="t">
            <a:noAutofit/>
          </a:bodyPr>
          <a:lstStyle/>
          <a:p>
            <a:pPr>
              <a:spcBef>
                <a:spcPts val="0"/>
              </a:spcBef>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solidFill>
                  <a:schemeClr val="tx1"/>
                </a:solidFill>
                <a:effectLst/>
                <a:latin typeface="Comic Sans MS" panose="030F0702030302020204" pitchFamily="66" charset="0"/>
              </a:rPr>
              <a:t>Knowledge of how to manage </a:t>
            </a:r>
            <a:r>
              <a:rPr lang="en-US" sz="3600" u="sng" cap="none" dirty="0" smtClean="0">
                <a:solidFill>
                  <a:schemeClr val="tx1"/>
                </a:solidFill>
                <a:effectLst/>
                <a:latin typeface="Comic Sans MS" panose="030F0702030302020204" pitchFamily="66" charset="0"/>
              </a:rPr>
              <a:t>P&amp;D</a:t>
            </a:r>
            <a:br>
              <a:rPr lang="en-US" sz="3600" u="sng" cap="none" dirty="0" smtClean="0">
                <a:solidFill>
                  <a:schemeClr val="tx1"/>
                </a:solidFill>
                <a:effectLst/>
                <a:latin typeface="Comic Sans MS" panose="030F0702030302020204" pitchFamily="66" charset="0"/>
              </a:rPr>
            </a:br>
            <a:r>
              <a:rPr lang="en-US" sz="3600" u="sng" cap="none" dirty="0">
                <a:solidFill>
                  <a:schemeClr val="tx1"/>
                </a:solidFill>
                <a:effectLst/>
                <a:latin typeface="Comic Sans MS" panose="030F0702030302020204" pitchFamily="66" charset="0"/>
              </a:rPr>
              <a:t/>
            </a:r>
            <a:br>
              <a:rPr lang="en-US" sz="3600" u="sng" cap="none" dirty="0">
                <a:solidFill>
                  <a:schemeClr val="tx1"/>
                </a:solidFill>
                <a:effectLst/>
                <a:latin typeface="Comic Sans MS" panose="030F0702030302020204" pitchFamily="66" charset="0"/>
              </a:rPr>
            </a:br>
            <a:r>
              <a:rPr lang="en-US" sz="3600" cap="none" dirty="0" smtClean="0">
                <a:solidFill>
                  <a:schemeClr val="tx1"/>
                </a:solidFill>
                <a:effectLst/>
                <a:latin typeface="Comic Sans MS" panose="030F0702030302020204" pitchFamily="66" charset="0"/>
              </a:rPr>
              <a:t>			</a:t>
            </a:r>
            <a:r>
              <a:rPr lang="en-US" sz="2400" cap="none" dirty="0" smtClean="0">
                <a:solidFill>
                  <a:schemeClr val="tx1"/>
                </a:solidFill>
                <a:effectLst/>
                <a:latin typeface="Comic Sans MS" panose="030F0702030302020204" pitchFamily="66" charset="0"/>
              </a:rPr>
              <a:t>Develop skills and apply appropriate methods to alleviate P&amp;D</a:t>
            </a:r>
            <a:r>
              <a:rPr lang="en-US" sz="3600" b="1" cap="none" dirty="0">
                <a:solidFill>
                  <a:schemeClr val="tx1"/>
                </a:solidFill>
                <a:latin typeface="Comic Sans MS" panose="030F0702030302020204" pitchFamily="66" charset="0"/>
              </a:rPr>
              <a:t/>
            </a:r>
            <a:br>
              <a:rPr lang="en-US" sz="3600" b="1" cap="none" dirty="0">
                <a:solidFill>
                  <a:schemeClr val="tx1"/>
                </a:solidFill>
                <a:latin typeface="Comic Sans MS" panose="030F0702030302020204" pitchFamily="66" charset="0"/>
              </a:rPr>
            </a:br>
            <a:endParaRPr lang="en-US" sz="3600" dirty="0"/>
          </a:p>
        </p:txBody>
      </p:sp>
    </p:spTree>
    <p:extLst>
      <p:ext uri="{BB962C8B-B14F-4D97-AF65-F5344CB8AC3E}">
        <p14:creationId xmlns:p14="http://schemas.microsoft.com/office/powerpoint/2010/main" val="376491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hoto: handling of mo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026" y="2763869"/>
            <a:ext cx="4248550" cy="3172968"/>
          </a:xfrm>
          <a:prstGeom prst="rect">
            <a:avLst/>
          </a:prstGeom>
        </p:spPr>
      </p:pic>
      <p:pic>
        <p:nvPicPr>
          <p:cNvPr id="5" name="Content Placeholder 3" descr="Photo: grasping a mou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5441" y="2739247"/>
            <a:ext cx="4253214" cy="3176451"/>
          </a:xfrm>
          <a:prstGeom prst="rect">
            <a:avLst/>
          </a:prstGeom>
        </p:spPr>
      </p:pic>
      <p:sp>
        <p:nvSpPr>
          <p:cNvPr id="3" name="Subtitle 2"/>
          <p:cNvSpPr>
            <a:spLocks noGrp="1"/>
          </p:cNvSpPr>
          <p:nvPr>
            <p:ph type="subTitle" idx="1"/>
          </p:nvPr>
        </p:nvSpPr>
        <p:spPr>
          <a:xfrm>
            <a:off x="1447236" y="1801092"/>
            <a:ext cx="9303068" cy="665018"/>
          </a:xfrm>
        </p:spPr>
        <p:txBody>
          <a:bodyPr>
            <a:normAutofit/>
          </a:bodyPr>
          <a:lstStyle/>
          <a:p>
            <a:pPr lvl="0">
              <a:spcBef>
                <a:spcPts val="0"/>
              </a:spcBef>
              <a:spcAft>
                <a:spcPts val="0"/>
              </a:spcAft>
              <a:buClr>
                <a:prstClr val="white"/>
              </a:buClr>
            </a:pPr>
            <a:r>
              <a:rPr lang="en-US" sz="2400" cap="none" dirty="0">
                <a:solidFill>
                  <a:schemeClr val="tx1"/>
                </a:solidFill>
                <a:effectLst/>
                <a:latin typeface="Comic Sans MS" panose="030F0702030302020204" pitchFamily="66" charset="0"/>
              </a:rPr>
              <a:t>Animal Handling and restraint</a:t>
            </a:r>
            <a:endParaRPr lang="en-US" sz="2400" cap="none" dirty="0">
              <a:solidFill>
                <a:prstClr val="white"/>
              </a:solidFill>
              <a:effectLst>
                <a:glow rad="38100">
                  <a:prstClr val="black">
                    <a:lumMod val="50000"/>
                    <a:lumOff val="50000"/>
                    <a:alpha val="20000"/>
                  </a:prstClr>
                </a:glow>
              </a:effectLst>
            </a:endParaRPr>
          </a:p>
        </p:txBody>
      </p:sp>
      <p:sp>
        <p:nvSpPr>
          <p:cNvPr id="2" name="Title 1"/>
          <p:cNvSpPr>
            <a:spLocks noGrp="1"/>
          </p:cNvSpPr>
          <p:nvPr>
            <p:ph type="ctrTitle"/>
          </p:nvPr>
        </p:nvSpPr>
        <p:spPr>
          <a:xfrm>
            <a:off x="589280" y="365761"/>
            <a:ext cx="11074400" cy="1435330"/>
          </a:xfrm>
        </p:spPr>
        <p:txBody>
          <a:bodyPr anchor="t">
            <a:noAutofit/>
          </a:bodyPr>
          <a:lstStyle/>
          <a:p>
            <a:pPr>
              <a:spcBef>
                <a:spcPts val="0"/>
              </a:spcBef>
              <a:spcAft>
                <a:spcPts val="1200"/>
              </a:spcAft>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solidFill>
                  <a:schemeClr val="tx1"/>
                </a:solidFill>
                <a:effectLst/>
                <a:latin typeface="Comic Sans MS" panose="030F0702030302020204" pitchFamily="66" charset="0"/>
              </a:rPr>
              <a:t>Knowledge of how to manage </a:t>
            </a:r>
            <a:r>
              <a:rPr lang="en-US" sz="3600" u="sng" cap="none" dirty="0" smtClean="0">
                <a:solidFill>
                  <a:schemeClr val="tx1"/>
                </a:solidFill>
                <a:effectLst/>
                <a:latin typeface="Comic Sans MS" panose="030F0702030302020204" pitchFamily="66" charset="0"/>
              </a:rPr>
              <a:t>P&amp;D</a:t>
            </a:r>
            <a:endParaRPr lang="en-US" sz="3600" dirty="0"/>
          </a:p>
        </p:txBody>
      </p:sp>
    </p:spTree>
    <p:extLst>
      <p:ext uri="{BB962C8B-B14F-4D97-AF65-F5344CB8AC3E}">
        <p14:creationId xmlns:p14="http://schemas.microsoft.com/office/powerpoint/2010/main" val="1728818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Photo: performing oral gavage on a mo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612" y="2812442"/>
            <a:ext cx="6981006" cy="3387190"/>
          </a:xfrm>
          <a:prstGeom prst="rect">
            <a:avLst/>
          </a:prstGeom>
        </p:spPr>
      </p:pic>
      <p:sp>
        <p:nvSpPr>
          <p:cNvPr id="3" name="Subtitle 2"/>
          <p:cNvSpPr>
            <a:spLocks noGrp="1"/>
          </p:cNvSpPr>
          <p:nvPr>
            <p:ph type="subTitle" idx="1"/>
          </p:nvPr>
        </p:nvSpPr>
        <p:spPr>
          <a:xfrm>
            <a:off x="1447236" y="1801092"/>
            <a:ext cx="9303068" cy="665018"/>
          </a:xfrm>
        </p:spPr>
        <p:txBody>
          <a:bodyPr>
            <a:normAutofit/>
          </a:bodyPr>
          <a:lstStyle/>
          <a:p>
            <a:pPr lvl="0">
              <a:spcBef>
                <a:spcPts val="0"/>
              </a:spcBef>
              <a:spcAft>
                <a:spcPts val="0"/>
              </a:spcAft>
              <a:buClr>
                <a:prstClr val="white"/>
              </a:buClr>
            </a:pPr>
            <a:r>
              <a:rPr lang="en-US" sz="2400" cap="none" dirty="0" smtClean="0">
                <a:solidFill>
                  <a:schemeClr val="tx1"/>
                </a:solidFill>
                <a:effectLst/>
                <a:latin typeface="Comic Sans MS" panose="030F0702030302020204" pitchFamily="66" charset="0"/>
              </a:rPr>
              <a:t>Oral gavage</a:t>
            </a:r>
            <a:endParaRPr lang="en-US" sz="2400" cap="none" dirty="0">
              <a:solidFill>
                <a:prstClr val="white"/>
              </a:solidFill>
              <a:effectLst>
                <a:glow rad="38100">
                  <a:prstClr val="black">
                    <a:lumMod val="50000"/>
                    <a:lumOff val="50000"/>
                    <a:alpha val="20000"/>
                  </a:prstClr>
                </a:glow>
              </a:effectLst>
            </a:endParaRPr>
          </a:p>
        </p:txBody>
      </p:sp>
      <p:sp>
        <p:nvSpPr>
          <p:cNvPr id="2" name="Title 1"/>
          <p:cNvSpPr>
            <a:spLocks noGrp="1"/>
          </p:cNvSpPr>
          <p:nvPr>
            <p:ph type="ctrTitle"/>
          </p:nvPr>
        </p:nvSpPr>
        <p:spPr>
          <a:xfrm>
            <a:off x="589280" y="365761"/>
            <a:ext cx="11074400" cy="1435330"/>
          </a:xfrm>
        </p:spPr>
        <p:txBody>
          <a:bodyPr anchor="t">
            <a:noAutofit/>
          </a:bodyPr>
          <a:lstStyle/>
          <a:p>
            <a:pPr>
              <a:spcBef>
                <a:spcPts val="0"/>
              </a:spcBef>
              <a:spcAft>
                <a:spcPts val="1200"/>
              </a:spcAft>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solidFill>
                  <a:schemeClr val="tx1"/>
                </a:solidFill>
                <a:effectLst/>
                <a:latin typeface="Comic Sans MS" panose="030F0702030302020204" pitchFamily="66" charset="0"/>
              </a:rPr>
              <a:t>Knowledge of how to manage </a:t>
            </a:r>
            <a:r>
              <a:rPr lang="en-US" sz="3600" u="sng" cap="none" dirty="0" smtClean="0">
                <a:solidFill>
                  <a:schemeClr val="tx1"/>
                </a:solidFill>
                <a:effectLst/>
                <a:latin typeface="Comic Sans MS" panose="030F0702030302020204" pitchFamily="66" charset="0"/>
              </a:rPr>
              <a:t>P&amp;D</a:t>
            </a:r>
            <a:endParaRPr lang="en-US" sz="3600" dirty="0"/>
          </a:p>
        </p:txBody>
      </p:sp>
    </p:spTree>
    <p:extLst>
      <p:ext uri="{BB962C8B-B14F-4D97-AF65-F5344CB8AC3E}">
        <p14:creationId xmlns:p14="http://schemas.microsoft.com/office/powerpoint/2010/main" val="3490531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rawing of mouse tail vein injectc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656" y="4482208"/>
            <a:ext cx="2579540" cy="2298791"/>
          </a:xfrm>
          <a:prstGeom prst="rect">
            <a:avLst/>
          </a:prstGeom>
        </p:spPr>
      </p:pic>
      <p:pic>
        <p:nvPicPr>
          <p:cNvPr id="9" name="Picture 8" descr="Mouse tail vein inje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6580" y="4459105"/>
            <a:ext cx="2024271" cy="2295144"/>
          </a:xfrm>
          <a:prstGeom prst="rect">
            <a:avLst/>
          </a:prstGeom>
        </p:spPr>
      </p:pic>
      <p:pic>
        <p:nvPicPr>
          <p:cNvPr id="8" name="Picture 7" descr="IM injection of mouse thigh."/>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525" y="2115746"/>
            <a:ext cx="3017805" cy="2148485"/>
          </a:xfrm>
          <a:prstGeom prst="rect">
            <a:avLst/>
          </a:prstGeom>
        </p:spPr>
      </p:pic>
      <p:pic>
        <p:nvPicPr>
          <p:cNvPr id="7" name="Picture 6" descr="SQ injection in scruff of mouse neck."/>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5242" y="2115746"/>
            <a:ext cx="2994960" cy="2131423"/>
          </a:xfrm>
          <a:prstGeom prst="rect">
            <a:avLst/>
          </a:prstGeom>
        </p:spPr>
      </p:pic>
      <p:pic>
        <p:nvPicPr>
          <p:cNvPr id="5" name="Picture 3" descr="IP injections in mouse abdom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068" y="2115747"/>
            <a:ext cx="2853939" cy="2131423"/>
          </a:xfrm>
          <a:prstGeom prst="rect">
            <a:avLst/>
          </a:prstGeom>
        </p:spPr>
      </p:pic>
      <p:sp>
        <p:nvSpPr>
          <p:cNvPr id="3" name="Subtitle 2"/>
          <p:cNvSpPr>
            <a:spLocks noGrp="1"/>
          </p:cNvSpPr>
          <p:nvPr>
            <p:ph type="subTitle" idx="1"/>
          </p:nvPr>
        </p:nvSpPr>
        <p:spPr>
          <a:xfrm>
            <a:off x="1447236" y="1545060"/>
            <a:ext cx="9303068" cy="665018"/>
          </a:xfrm>
        </p:spPr>
        <p:txBody>
          <a:bodyPr>
            <a:normAutofit/>
          </a:bodyPr>
          <a:lstStyle/>
          <a:p>
            <a:pPr lvl="0">
              <a:spcBef>
                <a:spcPts val="0"/>
              </a:spcBef>
              <a:spcAft>
                <a:spcPts val="0"/>
              </a:spcAft>
              <a:buClr>
                <a:prstClr val="white"/>
              </a:buClr>
            </a:pPr>
            <a:r>
              <a:rPr lang="en-US" sz="2400" cap="none" dirty="0" smtClean="0">
                <a:solidFill>
                  <a:schemeClr val="tx1"/>
                </a:solidFill>
                <a:effectLst/>
                <a:latin typeface="Comic Sans MS" panose="030F0702030302020204" pitchFamily="66" charset="0"/>
              </a:rPr>
              <a:t>IP, SQ, IM and IV tail </a:t>
            </a:r>
            <a:r>
              <a:rPr lang="en-US" sz="2400" cap="none" dirty="0" err="1" smtClean="0">
                <a:solidFill>
                  <a:schemeClr val="tx1"/>
                </a:solidFill>
                <a:effectLst/>
                <a:latin typeface="Comic Sans MS" panose="030F0702030302020204" pitchFamily="66" charset="0"/>
              </a:rPr>
              <a:t>injecctions</a:t>
            </a:r>
            <a:endParaRPr lang="en-US" sz="2400" cap="none" dirty="0">
              <a:solidFill>
                <a:prstClr val="white"/>
              </a:solidFill>
              <a:effectLst>
                <a:glow rad="38100">
                  <a:prstClr val="black">
                    <a:lumMod val="50000"/>
                    <a:lumOff val="50000"/>
                    <a:alpha val="20000"/>
                  </a:prstClr>
                </a:glow>
              </a:effectLst>
            </a:endParaRPr>
          </a:p>
        </p:txBody>
      </p:sp>
      <p:sp>
        <p:nvSpPr>
          <p:cNvPr id="2" name="Title 1"/>
          <p:cNvSpPr>
            <a:spLocks noGrp="1"/>
          </p:cNvSpPr>
          <p:nvPr>
            <p:ph type="ctrTitle"/>
          </p:nvPr>
        </p:nvSpPr>
        <p:spPr>
          <a:xfrm>
            <a:off x="589280" y="256033"/>
            <a:ext cx="11074400" cy="1435330"/>
          </a:xfrm>
        </p:spPr>
        <p:txBody>
          <a:bodyPr anchor="t">
            <a:noAutofit/>
          </a:bodyPr>
          <a:lstStyle/>
          <a:p>
            <a:pPr>
              <a:spcBef>
                <a:spcPts val="0"/>
              </a:spcBef>
              <a:spcAft>
                <a:spcPts val="1200"/>
              </a:spcAft>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solidFill>
                  <a:schemeClr val="tx1"/>
                </a:solidFill>
                <a:effectLst/>
                <a:latin typeface="Comic Sans MS" panose="030F0702030302020204" pitchFamily="66" charset="0"/>
              </a:rPr>
              <a:t>Knowledge of how to manage </a:t>
            </a:r>
            <a:r>
              <a:rPr lang="en-US" sz="3600" u="sng" cap="none" dirty="0" smtClean="0">
                <a:solidFill>
                  <a:schemeClr val="tx1"/>
                </a:solidFill>
                <a:effectLst/>
                <a:latin typeface="Comic Sans MS" panose="030F0702030302020204" pitchFamily="66" charset="0"/>
              </a:rPr>
              <a:t>P&amp;D</a:t>
            </a:r>
            <a:endParaRPr lang="en-US" sz="3600" dirty="0"/>
          </a:p>
        </p:txBody>
      </p:sp>
    </p:spTree>
    <p:extLst>
      <p:ext uri="{BB962C8B-B14F-4D97-AF65-F5344CB8AC3E}">
        <p14:creationId xmlns:p14="http://schemas.microsoft.com/office/powerpoint/2010/main" val="1334528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ain and distress monitoring chart."/>
          <p:cNvPicPr>
            <a:picLocks noChangeAspect="1"/>
          </p:cNvPicPr>
          <p:nvPr/>
        </p:nvPicPr>
        <p:blipFill>
          <a:blip r:embed="rId3"/>
          <a:stretch>
            <a:fillRect/>
          </a:stretch>
        </p:blipFill>
        <p:spPr>
          <a:xfrm>
            <a:off x="6907974" y="1691363"/>
            <a:ext cx="4009962" cy="5110522"/>
          </a:xfrm>
          <a:prstGeom prst="rect">
            <a:avLst/>
          </a:prstGeom>
        </p:spPr>
      </p:pic>
      <p:sp>
        <p:nvSpPr>
          <p:cNvPr id="3" name="Subtitle 2"/>
          <p:cNvSpPr>
            <a:spLocks noGrp="1"/>
          </p:cNvSpPr>
          <p:nvPr>
            <p:ph type="subTitle" idx="1"/>
          </p:nvPr>
        </p:nvSpPr>
        <p:spPr>
          <a:xfrm>
            <a:off x="1554480" y="2048256"/>
            <a:ext cx="3950208" cy="2377440"/>
          </a:xfrm>
        </p:spPr>
        <p:txBody>
          <a:bodyPr>
            <a:normAutofit/>
          </a:bodyPr>
          <a:lstStyle/>
          <a:p>
            <a:pPr lvl="0">
              <a:spcBef>
                <a:spcPts val="0"/>
              </a:spcBef>
              <a:spcAft>
                <a:spcPts val="0"/>
              </a:spcAft>
              <a:buClr>
                <a:prstClr val="white"/>
              </a:buClr>
            </a:pPr>
            <a:r>
              <a:rPr lang="en-US" sz="2400" cap="none" dirty="0" smtClean="0">
                <a:solidFill>
                  <a:schemeClr val="tx1"/>
                </a:solidFill>
                <a:effectLst/>
                <a:latin typeface="Comic Sans MS" panose="030F0702030302020204" pitchFamily="66" charset="0"/>
              </a:rPr>
              <a:t>Scoring system to assess pain level</a:t>
            </a:r>
            <a:endParaRPr lang="en-US" sz="2400" cap="none" dirty="0">
              <a:solidFill>
                <a:prstClr val="white"/>
              </a:solidFill>
              <a:effectLst>
                <a:glow rad="38100">
                  <a:prstClr val="black">
                    <a:lumMod val="50000"/>
                    <a:lumOff val="50000"/>
                    <a:alpha val="20000"/>
                  </a:prstClr>
                </a:glow>
              </a:effectLst>
            </a:endParaRPr>
          </a:p>
        </p:txBody>
      </p:sp>
      <p:sp>
        <p:nvSpPr>
          <p:cNvPr id="2" name="Title 1"/>
          <p:cNvSpPr>
            <a:spLocks noGrp="1"/>
          </p:cNvSpPr>
          <p:nvPr>
            <p:ph type="ctrTitle"/>
          </p:nvPr>
        </p:nvSpPr>
        <p:spPr>
          <a:xfrm>
            <a:off x="589280" y="256033"/>
            <a:ext cx="11074400" cy="1435330"/>
          </a:xfrm>
        </p:spPr>
        <p:txBody>
          <a:bodyPr anchor="t">
            <a:noAutofit/>
          </a:bodyPr>
          <a:lstStyle/>
          <a:p>
            <a:pPr>
              <a:spcBef>
                <a:spcPts val="0"/>
              </a:spcBef>
              <a:spcAft>
                <a:spcPts val="1200"/>
              </a:spcAft>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3600" u="sng" cap="none" dirty="0">
                <a:solidFill>
                  <a:schemeClr val="tx1"/>
                </a:solidFill>
                <a:effectLst/>
                <a:latin typeface="Comic Sans MS" panose="030F0702030302020204" pitchFamily="66" charset="0"/>
              </a:rPr>
              <a:t>Knowledge of how to manage </a:t>
            </a:r>
            <a:r>
              <a:rPr lang="en-US" sz="3600" u="sng" cap="none" dirty="0" smtClean="0">
                <a:solidFill>
                  <a:schemeClr val="tx1"/>
                </a:solidFill>
                <a:effectLst/>
                <a:latin typeface="Comic Sans MS" panose="030F0702030302020204" pitchFamily="66" charset="0"/>
              </a:rPr>
              <a:t>P&amp;D</a:t>
            </a:r>
            <a:endParaRPr lang="en-US" sz="3600" dirty="0"/>
          </a:p>
        </p:txBody>
      </p:sp>
    </p:spTree>
    <p:extLst>
      <p:ext uri="{BB962C8B-B14F-4D97-AF65-F5344CB8AC3E}">
        <p14:creationId xmlns:p14="http://schemas.microsoft.com/office/powerpoint/2010/main" val="3658626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ealthy mouse" title="Healthy mouse"/>
          <p:cNvPicPr/>
          <p:nvPr/>
        </p:nvPicPr>
        <p:blipFill>
          <a:blip r:embed="rId3"/>
          <a:stretch>
            <a:fillRect/>
          </a:stretch>
        </p:blipFill>
        <p:spPr>
          <a:xfrm>
            <a:off x="5099240" y="4371496"/>
            <a:ext cx="4948508" cy="2461315"/>
          </a:xfrm>
          <a:prstGeom prst="rect">
            <a:avLst/>
          </a:prstGeom>
        </p:spPr>
      </p:pic>
      <p:pic>
        <p:nvPicPr>
          <p:cNvPr id="11" name="Picture 10" descr="Mouse with wound" title="Mouse with wound"/>
          <p:cNvPicPr/>
          <p:nvPr/>
        </p:nvPicPr>
        <p:blipFill rotWithShape="1">
          <a:blip r:embed="rId4"/>
          <a:srcRect b="-4312"/>
          <a:stretch/>
        </p:blipFill>
        <p:spPr>
          <a:xfrm>
            <a:off x="1341120" y="4368800"/>
            <a:ext cx="2751720" cy="2585932"/>
          </a:xfrm>
          <a:prstGeom prst="rect">
            <a:avLst/>
          </a:prstGeom>
        </p:spPr>
      </p:pic>
      <p:pic>
        <p:nvPicPr>
          <p:cNvPr id="7" name="Picture 6" descr="Mouse" title="Mouse"/>
          <p:cNvPicPr>
            <a:picLocks noChangeAspect="1"/>
          </p:cNvPicPr>
          <p:nvPr/>
        </p:nvPicPr>
        <p:blipFill rotWithShape="1">
          <a:blip r:embed="rId5"/>
          <a:srcRect b="-27"/>
          <a:stretch/>
        </p:blipFill>
        <p:spPr>
          <a:xfrm>
            <a:off x="6906529" y="1776917"/>
            <a:ext cx="4810686" cy="2549998"/>
          </a:xfrm>
          <a:prstGeom prst="rect">
            <a:avLst/>
          </a:prstGeom>
        </p:spPr>
      </p:pic>
      <p:pic>
        <p:nvPicPr>
          <p:cNvPr id="6" name="Picture 5" descr="Mouse" title="Mouse"/>
          <p:cNvPicPr/>
          <p:nvPr/>
        </p:nvPicPr>
        <p:blipFill>
          <a:blip r:embed="rId6"/>
          <a:stretch>
            <a:fillRect/>
          </a:stretch>
        </p:blipFill>
        <p:spPr>
          <a:xfrm>
            <a:off x="794743" y="1743542"/>
            <a:ext cx="5259558" cy="2583373"/>
          </a:xfrm>
          <a:prstGeom prst="rect">
            <a:avLst/>
          </a:prstGeom>
        </p:spPr>
      </p:pic>
      <p:sp>
        <p:nvSpPr>
          <p:cNvPr id="2" name="Title 1"/>
          <p:cNvSpPr>
            <a:spLocks noGrp="1"/>
          </p:cNvSpPr>
          <p:nvPr>
            <p:ph type="ctrTitle"/>
          </p:nvPr>
        </p:nvSpPr>
        <p:spPr>
          <a:xfrm>
            <a:off x="263101" y="426721"/>
            <a:ext cx="11582400" cy="914399"/>
          </a:xfrm>
        </p:spPr>
        <p:txBody>
          <a:bodyPr anchor="t">
            <a:normAutofit/>
          </a:bodyPr>
          <a:lstStyle/>
          <a:p>
            <a:r>
              <a:rPr lang="en-US" sz="3600" b="1" cap="none" dirty="0" smtClean="0">
                <a:ln>
                  <a:noFill/>
                </a:ln>
                <a:solidFill>
                  <a:prstClr val="white"/>
                </a:solidFill>
                <a:effectLst/>
                <a:latin typeface="Comic Sans MS" panose="030F0702030302020204" pitchFamily="66" charset="0"/>
                <a:ea typeface="+mn-ea"/>
                <a:cs typeface="+mn-cs"/>
              </a:rPr>
              <a:t>Assessment: How would you classify the mouse?</a:t>
            </a:r>
            <a:endParaRPr lang="en-US" sz="3600" dirty="0"/>
          </a:p>
        </p:txBody>
      </p:sp>
    </p:spTree>
    <p:extLst>
      <p:ext uri="{BB962C8B-B14F-4D97-AF65-F5344CB8AC3E}">
        <p14:creationId xmlns:p14="http://schemas.microsoft.com/office/powerpoint/2010/main" val="349737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nodeType="clickEffect">
                                  <p:stCondLst>
                                    <p:cond delay="0"/>
                                  </p:stCondLst>
                                  <p:childTnLst>
                                    <p:animEffect transition="out" filter="dissolv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ore sheet: 0, 1, 2, 3" title="Score sheet: 0, 1, 2, 3"/>
          <p:cNvPicPr>
            <a:picLocks noChangeAspect="1"/>
          </p:cNvPicPr>
          <p:nvPr/>
        </p:nvPicPr>
        <p:blipFill>
          <a:blip r:embed="rId3"/>
          <a:stretch>
            <a:fillRect/>
          </a:stretch>
        </p:blipFill>
        <p:spPr>
          <a:xfrm>
            <a:off x="279018" y="1501901"/>
            <a:ext cx="3049397" cy="5035051"/>
          </a:xfrm>
          <a:prstGeom prst="rect">
            <a:avLst/>
          </a:prstGeom>
        </p:spPr>
      </p:pic>
      <p:sp>
        <p:nvSpPr>
          <p:cNvPr id="3" name="Subtitle 2"/>
          <p:cNvSpPr>
            <a:spLocks noGrp="1"/>
          </p:cNvSpPr>
          <p:nvPr>
            <p:ph type="subTitle" idx="1"/>
          </p:nvPr>
        </p:nvSpPr>
        <p:spPr>
          <a:xfrm>
            <a:off x="3712464" y="1341120"/>
            <a:ext cx="8195056" cy="5205984"/>
          </a:xfrm>
        </p:spPr>
        <p:txBody>
          <a:bodyPr>
            <a:noAutofit/>
          </a:bodyPr>
          <a:lstStyle/>
          <a:p>
            <a:pPr lvl="0">
              <a:spcBef>
                <a:spcPts val="0"/>
              </a:spcBef>
              <a:buClrTx/>
              <a:buSzTx/>
              <a:tabLst>
                <a:tab pos="-457200" algn="l"/>
              </a:tabLst>
            </a:pPr>
            <a:r>
              <a:rPr lang="en-US" sz="2200" b="1" u="sng" kern="1400" cap="none" dirty="0">
                <a:solidFill>
                  <a:prstClr val="white"/>
                </a:solidFill>
                <a:effectLst/>
                <a:ea typeface="Times New Roman" panose="02020603050405020304" pitchFamily="18" charset="0"/>
              </a:rPr>
              <a:t>Physical Appearance</a:t>
            </a:r>
            <a:endParaRPr lang="en-US" sz="2200" kern="1400" cap="none" dirty="0">
              <a:solidFill>
                <a:prstClr val="white"/>
              </a:solidFill>
              <a:effectLst/>
              <a:ea typeface="Times New Roman" panose="02020603050405020304" pitchFamily="18" charset="0"/>
            </a:endParaRPr>
          </a:p>
          <a:p>
            <a:pPr marL="228600" lvl="0" indent="-228600" algn="l">
              <a:spcBef>
                <a:spcPts val="0"/>
              </a:spcBef>
              <a:buClrTx/>
              <a:buSzTx/>
              <a:tabLst>
                <a:tab pos="-457200" algn="l"/>
              </a:tabLst>
            </a:pPr>
            <a:r>
              <a:rPr lang="en-US" sz="2200" kern="1400" cap="none" dirty="0">
                <a:solidFill>
                  <a:prstClr val="white"/>
                </a:solidFill>
                <a:effectLst/>
                <a:ea typeface="Times New Roman" panose="02020603050405020304" pitchFamily="18" charset="0"/>
              </a:rPr>
              <a:t>0 = Normal (good hair coat, color of skin and/or mucous membranes, eyes clear, no discharge from eyes/nose, normal posture and movements</a:t>
            </a:r>
            <a:r>
              <a:rPr lang="en-US" sz="2200" kern="1400" cap="none" dirty="0" smtClean="0">
                <a:solidFill>
                  <a:prstClr val="white"/>
                </a:solidFill>
                <a:effectLst/>
                <a:ea typeface="Times New Roman" panose="02020603050405020304" pitchFamily="18" charset="0"/>
              </a:rPr>
              <a:t>)</a:t>
            </a:r>
            <a:endParaRPr lang="en-US" sz="2200" kern="1400" cap="none" dirty="0">
              <a:solidFill>
                <a:prstClr val="white"/>
              </a:solidFill>
              <a:effectLst/>
              <a:ea typeface="Times New Roman" panose="02020603050405020304" pitchFamily="18" charset="0"/>
            </a:endParaRPr>
          </a:p>
          <a:p>
            <a:pPr marL="228600" lvl="0" indent="-228600" algn="l">
              <a:spcBef>
                <a:spcPts val="0"/>
              </a:spcBef>
              <a:buClrTx/>
              <a:buSzTx/>
              <a:tabLst>
                <a:tab pos="-457200" algn="l"/>
              </a:tabLst>
            </a:pPr>
            <a:r>
              <a:rPr lang="en-US" sz="2200" kern="1400" cap="none" dirty="0">
                <a:solidFill>
                  <a:prstClr val="white"/>
                </a:solidFill>
                <a:effectLst/>
                <a:ea typeface="Times New Roman" panose="02020603050405020304" pitchFamily="18" charset="0"/>
              </a:rPr>
              <a:t>1 =  Minor changes in grooming and movement (lethargic, normal posture, no discharge from eyes/nose)</a:t>
            </a:r>
          </a:p>
          <a:p>
            <a:pPr marL="228600" lvl="0" indent="-228600" algn="l">
              <a:spcBef>
                <a:spcPts val="0"/>
              </a:spcBef>
              <a:buClrTx/>
              <a:buSzTx/>
              <a:tabLst>
                <a:tab pos="-457200" algn="l"/>
              </a:tabLst>
            </a:pPr>
            <a:r>
              <a:rPr lang="en-US" sz="2200" kern="1400" cap="none" dirty="0">
                <a:solidFill>
                  <a:prstClr val="white"/>
                </a:solidFill>
                <a:effectLst/>
                <a:ea typeface="Times New Roman" panose="02020603050405020304" pitchFamily="18" charset="0"/>
              </a:rPr>
              <a:t>2 = Major changes in grooming and movement (slight discharge from eyes/nose, reduced or awkward movements)</a:t>
            </a:r>
          </a:p>
          <a:p>
            <a:pPr marL="228600" lvl="0" indent="-228600" algn="l">
              <a:spcBef>
                <a:spcPts val="0"/>
              </a:spcBef>
              <a:buClrTx/>
              <a:buSzTx/>
              <a:tabLst>
                <a:tab pos="-457200" algn="l"/>
              </a:tabLst>
            </a:pPr>
            <a:r>
              <a:rPr lang="en-US" sz="2200" kern="1400" cap="none" dirty="0">
                <a:solidFill>
                  <a:prstClr val="white"/>
                </a:solidFill>
                <a:effectLst/>
                <a:ea typeface="Times New Roman" panose="02020603050405020304" pitchFamily="18" charset="0"/>
              </a:rPr>
              <a:t>3 = Lack of grooming, limited movement (hunched posture, ruffled hair coat, </a:t>
            </a:r>
            <a:r>
              <a:rPr lang="en-US" sz="2200" kern="1400" cap="none" dirty="0" err="1">
                <a:solidFill>
                  <a:prstClr val="white"/>
                </a:solidFill>
                <a:effectLst/>
                <a:ea typeface="Times New Roman" panose="02020603050405020304" pitchFamily="18" charset="0"/>
              </a:rPr>
              <a:t>naso</a:t>
            </a:r>
            <a:r>
              <a:rPr lang="en-US" sz="2200" kern="1400" cap="none" dirty="0">
                <a:solidFill>
                  <a:prstClr val="white"/>
                </a:solidFill>
                <a:effectLst/>
                <a:ea typeface="Times New Roman" panose="02020603050405020304" pitchFamily="18" charset="0"/>
              </a:rPr>
              <a:t>-ocular discharge, lack of cleaning of eyes and feet, eyes sunken/glazed, noticeably dehydrated, evidence of abdominal ascites)</a:t>
            </a:r>
          </a:p>
          <a:p>
            <a:pPr algn="l"/>
            <a:endParaRPr lang="en-US" sz="2200" dirty="0"/>
          </a:p>
        </p:txBody>
      </p:sp>
      <p:sp>
        <p:nvSpPr>
          <p:cNvPr id="2" name="Title 1"/>
          <p:cNvSpPr>
            <a:spLocks noGrp="1"/>
          </p:cNvSpPr>
          <p:nvPr>
            <p:ph type="ctrTitle"/>
          </p:nvPr>
        </p:nvSpPr>
        <p:spPr>
          <a:xfrm>
            <a:off x="325120" y="426721"/>
            <a:ext cx="11582400" cy="914399"/>
          </a:xfrm>
        </p:spPr>
        <p:txBody>
          <a:bodyPr anchor="t">
            <a:normAutofit/>
          </a:bodyPr>
          <a:lstStyle/>
          <a:p>
            <a:r>
              <a:rPr lang="en-US" sz="3600" b="1" cap="none" dirty="0">
                <a:ln>
                  <a:noFill/>
                </a:ln>
                <a:solidFill>
                  <a:prstClr val="white"/>
                </a:solidFill>
                <a:effectLst/>
                <a:latin typeface="Comic Sans MS" panose="030F0702030302020204" pitchFamily="66" charset="0"/>
              </a:rPr>
              <a:t>Assessment: </a:t>
            </a:r>
            <a:r>
              <a:rPr lang="en-US" sz="3600" b="1" cap="none" dirty="0" smtClean="0">
                <a:ln>
                  <a:noFill/>
                </a:ln>
                <a:solidFill>
                  <a:prstClr val="white"/>
                </a:solidFill>
                <a:effectLst/>
                <a:latin typeface="Comic Sans MS" panose="030F0702030302020204" pitchFamily="66" charset="0"/>
              </a:rPr>
              <a:t>Scoring system to assess pain level</a:t>
            </a:r>
            <a:endParaRPr lang="en-US" sz="3600" dirty="0"/>
          </a:p>
        </p:txBody>
      </p:sp>
    </p:spTree>
    <p:extLst>
      <p:ext uri="{BB962C8B-B14F-4D97-AF65-F5344CB8AC3E}">
        <p14:creationId xmlns:p14="http://schemas.microsoft.com/office/powerpoint/2010/main" val="3391402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lexiglass inhalation chamber"/>
          <p:cNvPicPr/>
          <p:nvPr/>
        </p:nvPicPr>
        <p:blipFill>
          <a:blip r:embed="rId3"/>
          <a:stretch>
            <a:fillRect/>
          </a:stretch>
        </p:blipFill>
        <p:spPr>
          <a:xfrm>
            <a:off x="9162854" y="4079080"/>
            <a:ext cx="2475774" cy="2296922"/>
          </a:xfrm>
          <a:prstGeom prst="rect">
            <a:avLst/>
          </a:prstGeom>
        </p:spPr>
      </p:pic>
      <p:pic>
        <p:nvPicPr>
          <p:cNvPr id="16" name="Picture 15" descr="anesthesia machine"/>
          <p:cNvPicPr/>
          <p:nvPr/>
        </p:nvPicPr>
        <p:blipFill>
          <a:blip r:embed="rId4"/>
          <a:stretch>
            <a:fillRect/>
          </a:stretch>
        </p:blipFill>
        <p:spPr>
          <a:xfrm>
            <a:off x="6381602" y="4153648"/>
            <a:ext cx="2291058" cy="2286000"/>
          </a:xfrm>
          <a:prstGeom prst="rect">
            <a:avLst/>
          </a:prstGeom>
        </p:spPr>
      </p:pic>
      <p:pic>
        <p:nvPicPr>
          <p:cNvPr id="15" name="Picture 14" descr="gloved hand"/>
          <p:cNvPicPr/>
          <p:nvPr/>
        </p:nvPicPr>
        <p:blipFill>
          <a:blip r:embed="rId5"/>
          <a:stretch>
            <a:fillRect/>
          </a:stretch>
        </p:blipFill>
        <p:spPr>
          <a:xfrm>
            <a:off x="3393649" y="4079081"/>
            <a:ext cx="2300139" cy="2360568"/>
          </a:xfrm>
          <a:prstGeom prst="rect">
            <a:avLst/>
          </a:prstGeom>
        </p:spPr>
      </p:pic>
      <p:pic>
        <p:nvPicPr>
          <p:cNvPr id="14" name="Picture 13" descr="scalpel"/>
          <p:cNvPicPr/>
          <p:nvPr/>
        </p:nvPicPr>
        <p:blipFill>
          <a:blip r:embed="rId6"/>
          <a:stretch>
            <a:fillRect/>
          </a:stretch>
        </p:blipFill>
        <p:spPr>
          <a:xfrm>
            <a:off x="461913" y="4153648"/>
            <a:ext cx="2375556" cy="2286000"/>
          </a:xfrm>
          <a:prstGeom prst="rect">
            <a:avLst/>
          </a:prstGeom>
        </p:spPr>
      </p:pic>
      <p:pic>
        <p:nvPicPr>
          <p:cNvPr id="18" name="Picture 17" descr="weighing scale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93666" y="1756549"/>
            <a:ext cx="2244962" cy="2005887"/>
          </a:xfrm>
          <a:prstGeom prst="rect">
            <a:avLst/>
          </a:prstGeom>
        </p:spPr>
      </p:pic>
      <p:pic>
        <p:nvPicPr>
          <p:cNvPr id="13" name="Picture 12" descr="Needle and syringe"/>
          <p:cNvPicPr/>
          <p:nvPr/>
        </p:nvPicPr>
        <p:blipFill>
          <a:blip r:embed="rId8">
            <a:extLst>
              <a:ext uri="{28A0092B-C50C-407E-A947-70E740481C1C}">
                <a14:useLocalDpi xmlns:a14="http://schemas.microsoft.com/office/drawing/2010/main" val="0"/>
              </a:ext>
            </a:extLst>
          </a:blip>
          <a:srcRect/>
          <a:stretch>
            <a:fillRect/>
          </a:stretch>
        </p:blipFill>
        <p:spPr bwMode="auto">
          <a:xfrm>
            <a:off x="7198636" y="1745743"/>
            <a:ext cx="1931511" cy="2114104"/>
          </a:xfrm>
          <a:prstGeom prst="rect">
            <a:avLst/>
          </a:prstGeom>
          <a:noFill/>
        </p:spPr>
      </p:pic>
      <p:pic>
        <p:nvPicPr>
          <p:cNvPr id="12" name="Picture 11" descr="spray bottle"/>
          <p:cNvPicPr/>
          <p:nvPr/>
        </p:nvPicPr>
        <p:blipFill>
          <a:blip r:embed="rId9"/>
          <a:stretch>
            <a:fillRect/>
          </a:stretch>
        </p:blipFill>
        <p:spPr>
          <a:xfrm>
            <a:off x="4887018" y="1767355"/>
            <a:ext cx="2019475" cy="2092492"/>
          </a:xfrm>
          <a:prstGeom prst="rect">
            <a:avLst/>
          </a:prstGeom>
        </p:spPr>
      </p:pic>
      <p:pic>
        <p:nvPicPr>
          <p:cNvPr id="9" name="Picture 8" descr="otoscope"/>
          <p:cNvPicPr/>
          <p:nvPr/>
        </p:nvPicPr>
        <p:blipFill>
          <a:blip r:embed="rId10"/>
          <a:stretch>
            <a:fillRect/>
          </a:stretch>
        </p:blipFill>
        <p:spPr>
          <a:xfrm>
            <a:off x="2528179" y="1778161"/>
            <a:ext cx="2243505" cy="2114197"/>
          </a:xfrm>
          <a:prstGeom prst="rect">
            <a:avLst/>
          </a:prstGeom>
        </p:spPr>
      </p:pic>
      <p:pic>
        <p:nvPicPr>
          <p:cNvPr id="8" name="Picture 3" descr="thermometer gun"/>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7775" y="1780213"/>
            <a:ext cx="2175070" cy="2114197"/>
          </a:xfrm>
          <a:prstGeom prst="rect">
            <a:avLst/>
          </a:prstGeom>
          <a:noFill/>
          <a:ln>
            <a:noFill/>
          </a:ln>
        </p:spPr>
      </p:pic>
      <p:sp>
        <p:nvSpPr>
          <p:cNvPr id="2" name="Title 1"/>
          <p:cNvSpPr>
            <a:spLocks noGrp="1"/>
          </p:cNvSpPr>
          <p:nvPr>
            <p:ph type="ctrTitle"/>
          </p:nvPr>
        </p:nvSpPr>
        <p:spPr>
          <a:xfrm>
            <a:off x="263101" y="426721"/>
            <a:ext cx="11582400" cy="914399"/>
          </a:xfrm>
        </p:spPr>
        <p:txBody>
          <a:bodyPr anchor="t">
            <a:normAutofit/>
          </a:bodyPr>
          <a:lstStyle/>
          <a:p>
            <a:r>
              <a:rPr lang="en-US" sz="3600" b="1" cap="none" dirty="0" smtClean="0">
                <a:ln>
                  <a:noFill/>
                </a:ln>
                <a:solidFill>
                  <a:prstClr val="white"/>
                </a:solidFill>
                <a:effectLst/>
                <a:latin typeface="Comic Sans MS" panose="030F0702030302020204" pitchFamily="66" charset="0"/>
                <a:ea typeface="+mn-ea"/>
                <a:cs typeface="+mn-cs"/>
              </a:rPr>
              <a:t>Tools Used to Assess Pain in Mice</a:t>
            </a:r>
            <a:endParaRPr lang="en-US" sz="3600" dirty="0"/>
          </a:p>
        </p:txBody>
      </p:sp>
    </p:spTree>
    <p:extLst>
      <p:ext uri="{BB962C8B-B14F-4D97-AF65-F5344CB8AC3E}">
        <p14:creationId xmlns:p14="http://schemas.microsoft.com/office/powerpoint/2010/main" val="4103600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descr="blank table"/>
          <p:cNvGraphicFramePr>
            <a:graphicFrameLocks noGrp="1"/>
          </p:cNvGraphicFramePr>
          <p:nvPr>
            <p:extLst>
              <p:ext uri="{D42A27DB-BD31-4B8C-83A1-F6EECF244321}">
                <p14:modId xmlns:p14="http://schemas.microsoft.com/office/powerpoint/2010/main" val="1364123858"/>
              </p:ext>
            </p:extLst>
          </p:nvPr>
        </p:nvGraphicFramePr>
        <p:xfrm>
          <a:off x="5472761" y="2824249"/>
          <a:ext cx="2969260" cy="2641473"/>
        </p:xfrm>
        <a:graphic>
          <a:graphicData uri="http://schemas.openxmlformats.org/drawingml/2006/table">
            <a:tbl>
              <a:tblPr firstRow="1" firstCol="1" bandRow="1">
                <a:tableStyleId>{5C22544A-7EE6-4342-B048-85BDC9FD1C3A}</a:tableStyleId>
              </a:tblPr>
              <a:tblGrid>
                <a:gridCol w="1484630">
                  <a:extLst>
                    <a:ext uri="{9D8B030D-6E8A-4147-A177-3AD203B41FA5}">
                      <a16:colId xmlns="" xmlns:a16="http://schemas.microsoft.com/office/drawing/2014/main" val="20000"/>
                    </a:ext>
                  </a:extLst>
                </a:gridCol>
                <a:gridCol w="1484630">
                  <a:extLst>
                    <a:ext uri="{9D8B030D-6E8A-4147-A177-3AD203B41FA5}">
                      <a16:colId xmlns="" xmlns:a16="http://schemas.microsoft.com/office/drawing/2014/main" val="20001"/>
                    </a:ext>
                  </a:extLst>
                </a:gridCol>
              </a:tblGrid>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0">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graphicFrame>
        <p:nvGraphicFramePr>
          <p:cNvPr id="20" name="Table 19" descr="thermometer gun, &#10;otoscope, &#10;spray bottle,&#10;scale,&#10;gloved hand,&#10;scalpel,&#10;anesthesia machine,&#10;CO2 chamber"/>
          <p:cNvGraphicFramePr>
            <a:graphicFrameLocks noGrp="1"/>
          </p:cNvGraphicFramePr>
          <p:nvPr>
            <p:extLst>
              <p:ext uri="{D42A27DB-BD31-4B8C-83A1-F6EECF244321}">
                <p14:modId xmlns:p14="http://schemas.microsoft.com/office/powerpoint/2010/main" val="2766746546"/>
              </p:ext>
            </p:extLst>
          </p:nvPr>
        </p:nvGraphicFramePr>
        <p:xfrm>
          <a:off x="3167930" y="2756434"/>
          <a:ext cx="2111375" cy="2697835"/>
        </p:xfrm>
        <a:graphic>
          <a:graphicData uri="http://schemas.openxmlformats.org/drawingml/2006/table">
            <a:tbl>
              <a:tblPr firstRow="1" firstCol="1" bandRow="1"/>
              <a:tblGrid>
                <a:gridCol w="2111375">
                  <a:extLst>
                    <a:ext uri="{9D8B030D-6E8A-4147-A177-3AD203B41FA5}">
                      <a16:colId xmlns="" xmlns:a16="http://schemas.microsoft.com/office/drawing/2014/main" val="20000"/>
                    </a:ext>
                  </a:extLst>
                </a:gridCol>
              </a:tblGrid>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Thermometer Gun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0"/>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Otoscope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1"/>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Spray Bottle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349859">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Syringe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Scale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4"/>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Gloved Hand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5"/>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Scalpel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6"/>
                  </a:ext>
                </a:extLst>
              </a:tr>
              <a:tr h="289941">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Anesthesia Machine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7"/>
                  </a:ext>
                </a:extLst>
              </a:tr>
              <a:tr h="0">
                <a:tc>
                  <a:txBody>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CO2 Chamber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8"/>
                  </a:ext>
                </a:extLst>
              </a:tr>
            </a:tbl>
          </a:graphicData>
        </a:graphic>
      </p:graphicFrame>
      <p:sp>
        <p:nvSpPr>
          <p:cNvPr id="22" name="Rectangle 21"/>
          <p:cNvSpPr/>
          <p:nvPr/>
        </p:nvSpPr>
        <p:spPr>
          <a:xfrm>
            <a:off x="6065480" y="2387102"/>
            <a:ext cx="1783822" cy="369332"/>
          </a:xfrm>
          <a:prstGeom prst="rect">
            <a:avLst/>
          </a:prstGeom>
        </p:spPr>
        <p:txBody>
          <a:bodyPr wrap="none">
            <a:spAutoFit/>
          </a:bodyPr>
          <a:lstStyle/>
          <a:p>
            <a:r>
              <a:rPr lang="en-US" b="1" dirty="0">
                <a:solidFill>
                  <a:prstClr val="white"/>
                </a:solidFill>
                <a:latin typeface="Calibri" panose="020F0502020204030204" pitchFamily="34" charset="0"/>
                <a:ea typeface="Calibri" panose="020F0502020204030204" pitchFamily="34" charset="0"/>
                <a:cs typeface="Times New Roman" panose="02020603050405020304" pitchFamily="18" charset="0"/>
              </a:rPr>
              <a:t>YES                 NO </a:t>
            </a:r>
            <a:endParaRPr lang="en-US" dirty="0">
              <a:solidFill>
                <a:prstClr val="white"/>
              </a:solidFill>
            </a:endParaRPr>
          </a:p>
        </p:txBody>
      </p:sp>
      <p:sp>
        <p:nvSpPr>
          <p:cNvPr id="19" name="Rectangle 18"/>
          <p:cNvSpPr/>
          <p:nvPr/>
        </p:nvSpPr>
        <p:spPr>
          <a:xfrm>
            <a:off x="4372429" y="1896046"/>
            <a:ext cx="2948371" cy="388696"/>
          </a:xfrm>
          <a:prstGeom prst="rect">
            <a:avLst/>
          </a:prstGeom>
        </p:spPr>
        <p:txBody>
          <a:bodyPr wrap="none">
            <a:spAutoFit/>
          </a:bodyPr>
          <a:lstStyle/>
          <a:p>
            <a:pPr algn="ctr">
              <a:lnSpc>
                <a:spcPct val="107000"/>
              </a:lnSpc>
              <a:spcAft>
                <a:spcPts val="800"/>
              </a:spcAft>
            </a:pPr>
            <a:r>
              <a:rPr lang="en-US" b="1" dirty="0">
                <a:solidFill>
                  <a:prstClr val="white"/>
                </a:solidFill>
                <a:latin typeface="Calibri" panose="020F0502020204030204" pitchFamily="34" charset="0"/>
                <a:ea typeface="Calibri" panose="020F0502020204030204" pitchFamily="34" charset="0"/>
                <a:cs typeface="Times New Roman" panose="02020603050405020304" pitchFamily="18" charset="0"/>
              </a:rPr>
              <a:t>TOOLS USED TO ASSESS PAIN</a:t>
            </a:r>
            <a:endParaRPr lang="en-US" sz="105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ctrTitle"/>
          </p:nvPr>
        </p:nvSpPr>
        <p:spPr>
          <a:xfrm>
            <a:off x="263101" y="426721"/>
            <a:ext cx="11582400" cy="914399"/>
          </a:xfrm>
        </p:spPr>
        <p:txBody>
          <a:bodyPr anchor="t">
            <a:normAutofit/>
          </a:bodyPr>
          <a:lstStyle/>
          <a:p>
            <a:r>
              <a:rPr lang="en-US" sz="3600" b="1" cap="none" dirty="0" smtClean="0">
                <a:ln>
                  <a:noFill/>
                </a:ln>
                <a:solidFill>
                  <a:prstClr val="white"/>
                </a:solidFill>
                <a:effectLst/>
                <a:latin typeface="Comic Sans MS" panose="030F0702030302020204" pitchFamily="66" charset="0"/>
                <a:ea typeface="+mn-ea"/>
                <a:cs typeface="+mn-cs"/>
              </a:rPr>
              <a:t>Tools Used to Assess Pain in Mice</a:t>
            </a:r>
            <a:endParaRPr lang="en-US" sz="3600" dirty="0"/>
          </a:p>
        </p:txBody>
      </p:sp>
    </p:spTree>
    <p:extLst>
      <p:ext uri="{BB962C8B-B14F-4D97-AF65-F5344CB8AC3E}">
        <p14:creationId xmlns:p14="http://schemas.microsoft.com/office/powerpoint/2010/main" val="3082943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73386" y="4812092"/>
            <a:ext cx="4026877" cy="1477328"/>
          </a:xfrm>
          <a:prstGeom prst="rect">
            <a:avLst/>
          </a:prstGeom>
          <a:noFill/>
        </p:spPr>
        <p:txBody>
          <a:bodyPr wrap="square" rtlCol="0">
            <a:spAutoFit/>
          </a:bodyPr>
          <a:lstStyle/>
          <a:p>
            <a:r>
              <a:rPr lang="en-US" dirty="0">
                <a:solidFill>
                  <a:prstClr val="white"/>
                </a:solidFill>
              </a:rPr>
              <a:t>Courtesy of Prof. Paul Flecknell, recognized authority on P&amp;D</a:t>
            </a:r>
          </a:p>
          <a:p>
            <a:r>
              <a:rPr lang="en-US" dirty="0">
                <a:solidFill>
                  <a:prstClr val="white"/>
                </a:solidFill>
                <a:hlinkClick r:id="rId2"/>
              </a:rPr>
              <a:t>https://flairelearning.com/course/recognition-and-prevention-of-pain-suffering-and-distress/</a:t>
            </a:r>
            <a:r>
              <a:rPr lang="en-US" dirty="0">
                <a:solidFill>
                  <a:prstClr val="white"/>
                </a:solidFill>
              </a:rPr>
              <a:t> </a:t>
            </a:r>
          </a:p>
        </p:txBody>
      </p:sp>
      <p:pic>
        <p:nvPicPr>
          <p:cNvPr id="6" name="Picture 5" descr="eModule : Recognition and Prevention of Pain, Suffering and Distress in Laboratory Animals.&#10;https://flairelearning.com/course/recognition-and-prevention-of-pain-suffering-and-distress/"/>
          <p:cNvPicPr>
            <a:picLocks noChangeAspect="1"/>
          </p:cNvPicPr>
          <p:nvPr/>
        </p:nvPicPr>
        <p:blipFill>
          <a:blip r:embed="rId3"/>
          <a:stretch>
            <a:fillRect/>
          </a:stretch>
        </p:blipFill>
        <p:spPr>
          <a:xfrm>
            <a:off x="1484313" y="2084832"/>
            <a:ext cx="4617859" cy="4773168"/>
          </a:xfrm>
          <a:prstGeom prst="rect">
            <a:avLst/>
          </a:prstGeom>
        </p:spPr>
      </p:pic>
      <p:sp>
        <p:nvSpPr>
          <p:cNvPr id="3" name="Subtitle 2"/>
          <p:cNvSpPr>
            <a:spLocks noGrp="1"/>
          </p:cNvSpPr>
          <p:nvPr>
            <p:ph type="subTitle" idx="1"/>
          </p:nvPr>
        </p:nvSpPr>
        <p:spPr>
          <a:xfrm>
            <a:off x="162560" y="958088"/>
            <a:ext cx="11744960" cy="1108456"/>
          </a:xfrm>
        </p:spPr>
        <p:txBody>
          <a:bodyPr>
            <a:normAutofit/>
          </a:bodyPr>
          <a:lstStyle/>
          <a:p>
            <a:r>
              <a:rPr lang="en-US" sz="2800" cap="none" dirty="0">
                <a:solidFill>
                  <a:schemeClr val="tx1"/>
                </a:solidFill>
                <a:effectLst/>
                <a:latin typeface="Comic Sans MS" panose="030F0702030302020204" pitchFamily="66" charset="0"/>
              </a:rPr>
              <a:t>Objective: Use tools (e.g., scoring system) to assess pain </a:t>
            </a:r>
            <a:r>
              <a:rPr lang="en-US" sz="2800" cap="none" dirty="0" smtClean="0">
                <a:solidFill>
                  <a:schemeClr val="tx1"/>
                </a:solidFill>
                <a:effectLst/>
                <a:latin typeface="Comic Sans MS" panose="030F0702030302020204" pitchFamily="66" charset="0"/>
              </a:rPr>
              <a:t>level</a:t>
            </a:r>
          </a:p>
          <a:p>
            <a:r>
              <a:rPr lang="en-US" sz="2800" cap="none" dirty="0" smtClean="0">
                <a:solidFill>
                  <a:srgbClr val="FFFF00"/>
                </a:solidFill>
                <a:effectLst/>
                <a:latin typeface="Comic Sans MS" panose="030F0702030302020204" pitchFamily="66" charset="0"/>
              </a:rPr>
              <a:t>Formative</a:t>
            </a:r>
            <a:r>
              <a:rPr lang="en-US" sz="2800" cap="none" dirty="0" smtClean="0">
                <a:solidFill>
                  <a:schemeClr val="tx1"/>
                </a:solidFill>
                <a:effectLst/>
                <a:latin typeface="Comic Sans MS" panose="030F0702030302020204" pitchFamily="66" charset="0"/>
              </a:rPr>
              <a:t> assessment example</a:t>
            </a:r>
            <a:endParaRPr lang="en-US" sz="3600" cap="none" dirty="0">
              <a:solidFill>
                <a:schemeClr val="tx1"/>
              </a:solidFill>
              <a:latin typeface="Comic Sans MS" panose="030F0702030302020204" pitchFamily="66" charset="0"/>
            </a:endParaRPr>
          </a:p>
        </p:txBody>
      </p:sp>
      <p:sp>
        <p:nvSpPr>
          <p:cNvPr id="2" name="Title 1"/>
          <p:cNvSpPr>
            <a:spLocks noGrp="1"/>
          </p:cNvSpPr>
          <p:nvPr>
            <p:ph type="ctrTitle"/>
          </p:nvPr>
        </p:nvSpPr>
        <p:spPr>
          <a:xfrm>
            <a:off x="325120" y="262129"/>
            <a:ext cx="11582400" cy="914399"/>
          </a:xfrm>
        </p:spPr>
        <p:txBody>
          <a:bodyPr anchor="t">
            <a:normAutofit/>
          </a:bodyPr>
          <a:lstStyle/>
          <a:p>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 </a:t>
            </a:r>
            <a:r>
              <a:rPr lang="en-US" sz="3600" u="sng" cap="none" dirty="0" smtClean="0">
                <a:ln>
                  <a:noFill/>
                </a:ln>
                <a:solidFill>
                  <a:prstClr val="white"/>
                </a:solidFill>
                <a:effectLst/>
                <a:latin typeface="Comic Sans MS" panose="030F0702030302020204" pitchFamily="66" charset="0"/>
                <a:ea typeface="+mn-ea"/>
                <a:cs typeface="+mn-cs"/>
              </a:rPr>
              <a:t>Knowledge of how to manage P&amp;D</a:t>
            </a:r>
            <a:endParaRPr lang="en-US" sz="3600" dirty="0"/>
          </a:p>
        </p:txBody>
      </p:sp>
    </p:spTree>
    <p:extLst>
      <p:ext uri="{BB962C8B-B14F-4D97-AF65-F5344CB8AC3E}">
        <p14:creationId xmlns:p14="http://schemas.microsoft.com/office/powerpoint/2010/main" val="103540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oom's Taxonomy" title="Bloom's Taxonomy"/>
          <p:cNvPicPr>
            <a:picLocks noChangeAspect="1"/>
          </p:cNvPicPr>
          <p:nvPr/>
        </p:nvPicPr>
        <p:blipFill>
          <a:blip r:embed="rId2"/>
          <a:stretch>
            <a:fillRect/>
          </a:stretch>
        </p:blipFill>
        <p:spPr>
          <a:xfrm>
            <a:off x="198410" y="1993370"/>
            <a:ext cx="4579932" cy="3725259"/>
          </a:xfrm>
          <a:prstGeom prst="rect">
            <a:avLst/>
          </a:prstGeom>
        </p:spPr>
      </p:pic>
      <p:sp>
        <p:nvSpPr>
          <p:cNvPr id="3" name="Text Placeholder 2"/>
          <p:cNvSpPr>
            <a:spLocks noGrp="1"/>
          </p:cNvSpPr>
          <p:nvPr>
            <p:ph type="body" idx="1"/>
          </p:nvPr>
        </p:nvSpPr>
        <p:spPr>
          <a:xfrm>
            <a:off x="5065486" y="1698171"/>
            <a:ext cx="6894285" cy="4847405"/>
          </a:xfrm>
        </p:spPr>
        <p:txBody>
          <a:bodyPr>
            <a:noAutofit/>
          </a:bodyPr>
          <a:lstStyle/>
          <a:p>
            <a:pPr algn="l"/>
            <a:r>
              <a:rPr lang="en-US" sz="1900" cap="none" dirty="0">
                <a:solidFill>
                  <a:schemeClr val="tx1"/>
                </a:solidFill>
                <a:effectLst/>
              </a:rPr>
              <a:t>The chart at left presents the structure of Bloom’s taxonomy, which was developed by educators as a model of the way we learn.  At the bottom is the foundation of cognition or the ways by which we acquire knowledge.  These are considered LOCs for lower order cognition.  Once received, the ability to use the knowledge at higher levels (HOCs) becomes apparent.  </a:t>
            </a:r>
          </a:p>
          <a:p>
            <a:pPr algn="l"/>
            <a:r>
              <a:rPr lang="en-US" sz="1900" cap="none" dirty="0">
                <a:solidFill>
                  <a:schemeClr val="tx1"/>
                </a:solidFill>
                <a:effectLst/>
              </a:rPr>
              <a:t>	In a table that follows, there is a summary of many cognitive skills for P&amp;D and HE in a teaching framework.  For each learning module’s objectives, we include LOCs, like learning vocabulary related to P&amp;D and HE, and HOCs, where evaluation of animals in research and appropriate actions are taken, can be taught.   Note, too, that “application” of an objective can be a blend of LOC and HOC.</a:t>
            </a:r>
            <a:endParaRPr lang="en-US" sz="1900" cap="none" dirty="0">
              <a:solidFill>
                <a:schemeClr val="tx1"/>
              </a:solidFill>
            </a:endParaRPr>
          </a:p>
        </p:txBody>
      </p:sp>
      <p:sp>
        <p:nvSpPr>
          <p:cNvPr id="2" name="Title 1"/>
          <p:cNvSpPr>
            <a:spLocks noGrp="1"/>
          </p:cNvSpPr>
          <p:nvPr>
            <p:ph type="title"/>
          </p:nvPr>
        </p:nvSpPr>
        <p:spPr>
          <a:xfrm>
            <a:off x="1" y="345852"/>
            <a:ext cx="12192000" cy="1482948"/>
          </a:xfrm>
        </p:spPr>
        <p:txBody>
          <a:bodyPr anchor="t">
            <a:normAutofit/>
          </a:bodyPr>
          <a:lstStyle/>
          <a:p>
            <a:pPr algn="ctr"/>
            <a:r>
              <a:rPr lang="en-US" sz="3600" u="sng" dirty="0">
                <a:solidFill>
                  <a:schemeClr val="tx1"/>
                </a:solidFill>
                <a:effectLst/>
                <a:latin typeface="Comic Sans MS" panose="030F0702030302020204" pitchFamily="66" charset="0"/>
              </a:rPr>
              <a:t>Pain and </a:t>
            </a:r>
            <a:r>
              <a:rPr lang="en-US" sz="3600" u="sng" dirty="0" smtClean="0">
                <a:solidFill>
                  <a:schemeClr val="tx1"/>
                </a:solidFill>
                <a:effectLst/>
                <a:latin typeface="Comic Sans MS" panose="030F0702030302020204" pitchFamily="66" charset="0"/>
              </a:rPr>
              <a:t>Distress and </a:t>
            </a:r>
            <a:r>
              <a:rPr lang="en-US" sz="3600" u="sng" dirty="0">
                <a:solidFill>
                  <a:schemeClr val="tx1"/>
                </a:solidFill>
                <a:effectLst/>
                <a:latin typeface="Comic Sans MS" panose="030F0702030302020204" pitchFamily="66" charset="0"/>
              </a:rPr>
              <a:t>Humane Endpoints</a:t>
            </a:r>
            <a:br>
              <a:rPr lang="en-US" sz="3600" u="sng" dirty="0">
                <a:solidFill>
                  <a:schemeClr val="tx1"/>
                </a:solidFill>
                <a:effectLst/>
                <a:latin typeface="Comic Sans MS" panose="030F0702030302020204" pitchFamily="66" charset="0"/>
              </a:rPr>
            </a:br>
            <a:r>
              <a:rPr lang="en-US" sz="2800" cap="none" dirty="0">
                <a:ln>
                  <a:noFill/>
                </a:ln>
                <a:solidFill>
                  <a:prstClr val="white"/>
                </a:solidFill>
                <a:effectLst/>
                <a:latin typeface="Comic Sans MS" panose="030F0702030302020204" pitchFamily="66" charset="0"/>
                <a:ea typeface="+mn-ea"/>
                <a:cs typeface="+mn-cs"/>
              </a:rPr>
              <a:t>teaching framework </a:t>
            </a:r>
            <a:r>
              <a:rPr lang="en-US" sz="2800" cap="none" dirty="0" smtClean="0">
                <a:ln>
                  <a:noFill/>
                </a:ln>
                <a:solidFill>
                  <a:prstClr val="white"/>
                </a:solidFill>
                <a:effectLst/>
                <a:latin typeface="Comic Sans MS" panose="030F0702030302020204" pitchFamily="66" charset="0"/>
                <a:ea typeface="+mn-ea"/>
                <a:cs typeface="+mn-cs"/>
              </a:rPr>
              <a:t>– Bloom’s</a:t>
            </a:r>
            <a:endParaRPr lang="en-US" sz="3600" dirty="0"/>
          </a:p>
        </p:txBody>
      </p:sp>
    </p:spTree>
    <p:extLst>
      <p:ext uri="{BB962C8B-B14F-4D97-AF65-F5344CB8AC3E}">
        <p14:creationId xmlns:p14="http://schemas.microsoft.com/office/powerpoint/2010/main" val="1519583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toon: principal investig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5526" y="181046"/>
            <a:ext cx="1268186" cy="191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62560" y="958088"/>
            <a:ext cx="11744960" cy="5789076"/>
          </a:xfrm>
        </p:spPr>
        <p:txBody>
          <a:bodyPr>
            <a:normAutofit/>
          </a:bodyPr>
          <a:lstStyle/>
          <a:p>
            <a:r>
              <a:rPr lang="en-US" sz="2800" cap="none" dirty="0">
                <a:solidFill>
                  <a:schemeClr val="tx1"/>
                </a:solidFill>
                <a:effectLst/>
                <a:latin typeface="Comic Sans MS" panose="030F0702030302020204" pitchFamily="66" charset="0"/>
              </a:rPr>
              <a:t>Objective: </a:t>
            </a:r>
            <a:r>
              <a:rPr lang="en-US" sz="2800" cap="none" dirty="0" smtClean="0">
                <a:solidFill>
                  <a:schemeClr val="tx1"/>
                </a:solidFill>
                <a:effectLst/>
                <a:latin typeface="Comic Sans MS" panose="030F0702030302020204" pitchFamily="66" charset="0"/>
              </a:rPr>
              <a:t>Determine your role in the alleviation of P&amp;D</a:t>
            </a:r>
          </a:p>
          <a:p>
            <a:endParaRPr lang="en-US" sz="2800" cap="none" dirty="0" smtClean="0">
              <a:solidFill>
                <a:schemeClr val="tx1"/>
              </a:solidFill>
              <a:effectLst/>
              <a:latin typeface="Comic Sans MS" panose="030F0702030302020204" pitchFamily="66" charset="0"/>
            </a:endParaRPr>
          </a:p>
          <a:p>
            <a:pPr marL="346075" lvl="0" indent="-346075" algn="l">
              <a:spcBef>
                <a:spcPts val="0"/>
              </a:spcBef>
              <a:spcAft>
                <a:spcPts val="0"/>
              </a:spcAft>
              <a:buClrTx/>
              <a:buSzTx/>
              <a:buFont typeface="+mj-lt"/>
              <a:buAutoNum type="arabicPeriod"/>
              <a:tabLst>
                <a:tab pos="346075" algn="l"/>
              </a:tabLst>
            </a:pPr>
            <a:r>
              <a:rPr lang="en-US" sz="1800" cap="none" dirty="0">
                <a:solidFill>
                  <a:prstClr val="white"/>
                </a:solidFill>
                <a:effectLst/>
              </a:rPr>
              <a:t>Trained veterinary professionals should be involved in the design, monitoring, and documentation of experiments that have the potential to cause more than momentary pain and distress to laboratory animals.</a:t>
            </a:r>
          </a:p>
          <a:p>
            <a:pPr marL="346075" lvl="0" indent="-346075" algn="l">
              <a:spcBef>
                <a:spcPts val="0"/>
              </a:spcBef>
              <a:spcAft>
                <a:spcPts val="0"/>
              </a:spcAft>
              <a:buClrTx/>
              <a:buSzTx/>
              <a:buFont typeface="+mj-lt"/>
              <a:buAutoNum type="arabicPeriod"/>
              <a:tabLst>
                <a:tab pos="346075" algn="l"/>
              </a:tabLst>
            </a:pPr>
            <a:r>
              <a:rPr lang="en-US" sz="1800" cap="none" dirty="0">
                <a:solidFill>
                  <a:prstClr val="white"/>
                </a:solidFill>
                <a:effectLst/>
              </a:rPr>
              <a:t>Researchers must describe humane end-points in protocols where pain and distress are expected.</a:t>
            </a:r>
          </a:p>
          <a:p>
            <a:pPr marL="346075" lvl="0" indent="-346075" algn="l">
              <a:spcBef>
                <a:spcPts val="0"/>
              </a:spcBef>
              <a:spcAft>
                <a:spcPts val="0"/>
              </a:spcAft>
              <a:buClrTx/>
              <a:buSzTx/>
              <a:buFont typeface="+mj-lt"/>
              <a:buAutoNum type="arabicPeriod"/>
              <a:tabLst>
                <a:tab pos="346075" algn="l"/>
              </a:tabLst>
            </a:pPr>
            <a:r>
              <a:rPr lang="en-US" sz="1800" cap="none" dirty="0">
                <a:solidFill>
                  <a:prstClr val="white"/>
                </a:solidFill>
                <a:effectLst/>
              </a:rPr>
              <a:t>The humane end-points selected should be appropriate for the species and the experimental procedures.</a:t>
            </a:r>
          </a:p>
          <a:p>
            <a:pPr marL="346075" lvl="0" indent="-346075" algn="l">
              <a:spcBef>
                <a:spcPts val="0"/>
              </a:spcBef>
              <a:spcAft>
                <a:spcPts val="0"/>
              </a:spcAft>
              <a:buClrTx/>
              <a:buSzTx/>
              <a:buFont typeface="+mj-lt"/>
              <a:buAutoNum type="arabicPeriod"/>
              <a:tabLst>
                <a:tab pos="346075" algn="l"/>
              </a:tabLst>
            </a:pPr>
            <a:r>
              <a:rPr lang="en-US" sz="1800" cap="none" dirty="0">
                <a:solidFill>
                  <a:prstClr val="white"/>
                </a:solidFill>
                <a:effectLst/>
              </a:rPr>
              <a:t>The institution, through its IACUC, must ensure that all personnel involved in the care and use of animals are adequately trained. This includes proficiency in the following areas of expertise: procedures used for animal handling, experimental manipulations, and surgery; knowledge of the concepts and methods used to recognize pain and distress in laboratory animals; and, knowledge of how to immediately alleviate pain and distress, either directly or by soliciting the assistance of trained professionals. </a:t>
            </a:r>
          </a:p>
          <a:p>
            <a:pPr marL="346075" lvl="0" indent="-346075" algn="l">
              <a:spcBef>
                <a:spcPts val="0"/>
              </a:spcBef>
              <a:spcAft>
                <a:spcPts val="0"/>
              </a:spcAft>
              <a:buClrTx/>
              <a:buSzTx/>
              <a:buFont typeface="+mj-lt"/>
              <a:buAutoNum type="arabicPeriod"/>
              <a:tabLst>
                <a:tab pos="346075" algn="l"/>
              </a:tabLst>
            </a:pPr>
            <a:r>
              <a:rPr lang="en-US" sz="1800" cap="none" dirty="0">
                <a:solidFill>
                  <a:prstClr val="white"/>
                </a:solidFill>
                <a:effectLst/>
              </a:rPr>
              <a:t>Studies inducing pain and distress must be monitored by research staff, as well as by trained veterinary professionals, to ensure that protocol-specified treatments or other interventions are administered, and to assess whether humane end-points have been reached. </a:t>
            </a:r>
          </a:p>
        </p:txBody>
      </p:sp>
      <p:sp>
        <p:nvSpPr>
          <p:cNvPr id="2" name="Title 1"/>
          <p:cNvSpPr>
            <a:spLocks noGrp="1"/>
          </p:cNvSpPr>
          <p:nvPr>
            <p:ph type="ctrTitle"/>
          </p:nvPr>
        </p:nvSpPr>
        <p:spPr>
          <a:xfrm>
            <a:off x="325120" y="262129"/>
            <a:ext cx="11582400" cy="914399"/>
          </a:xfrm>
        </p:spPr>
        <p:txBody>
          <a:bodyPr anchor="t">
            <a:normAutofit/>
          </a:bodyPr>
          <a:lstStyle/>
          <a:p>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 </a:t>
            </a:r>
            <a:r>
              <a:rPr lang="en-US" sz="3600" u="sng" cap="none" dirty="0" smtClean="0">
                <a:ln>
                  <a:noFill/>
                </a:ln>
                <a:solidFill>
                  <a:prstClr val="white"/>
                </a:solidFill>
                <a:effectLst/>
                <a:latin typeface="Comic Sans MS" panose="030F0702030302020204" pitchFamily="66" charset="0"/>
                <a:ea typeface="+mn-ea"/>
                <a:cs typeface="+mn-cs"/>
              </a:rPr>
              <a:t>Knowledge of how to manage P&amp;D</a:t>
            </a:r>
            <a:endParaRPr lang="en-US" sz="3600" dirty="0"/>
          </a:p>
        </p:txBody>
      </p:sp>
    </p:spTree>
    <p:extLst>
      <p:ext uri="{BB962C8B-B14F-4D97-AF65-F5344CB8AC3E}">
        <p14:creationId xmlns:p14="http://schemas.microsoft.com/office/powerpoint/2010/main" val="904492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ck animal report form" title="Form"/>
          <p:cNvPicPr>
            <a:picLocks noChangeAspect="1"/>
          </p:cNvPicPr>
          <p:nvPr/>
        </p:nvPicPr>
        <p:blipFill>
          <a:blip r:embed="rId3"/>
          <a:stretch>
            <a:fillRect/>
          </a:stretch>
        </p:blipFill>
        <p:spPr>
          <a:xfrm>
            <a:off x="3027680" y="2241363"/>
            <a:ext cx="6147212" cy="4601775"/>
          </a:xfrm>
          <a:prstGeom prst="rect">
            <a:avLst/>
          </a:prstGeom>
        </p:spPr>
      </p:pic>
      <p:sp>
        <p:nvSpPr>
          <p:cNvPr id="3" name="Subtitle 2"/>
          <p:cNvSpPr>
            <a:spLocks noGrp="1"/>
          </p:cNvSpPr>
          <p:nvPr>
            <p:ph type="subTitle" idx="1"/>
          </p:nvPr>
        </p:nvSpPr>
        <p:spPr>
          <a:xfrm>
            <a:off x="162560" y="1122679"/>
            <a:ext cx="11744960" cy="1098363"/>
          </a:xfrm>
        </p:spPr>
        <p:txBody>
          <a:bodyPr>
            <a:normAutofit/>
          </a:bodyPr>
          <a:lstStyle/>
          <a:p>
            <a:pPr>
              <a:spcBef>
                <a:spcPts val="0"/>
              </a:spcBef>
            </a:pPr>
            <a:r>
              <a:rPr lang="en-US" sz="2800" cap="none" dirty="0">
                <a:solidFill>
                  <a:schemeClr val="tx1"/>
                </a:solidFill>
                <a:effectLst/>
                <a:latin typeface="Comic Sans MS" panose="030F0702030302020204" pitchFamily="66" charset="0"/>
              </a:rPr>
              <a:t>Objective: Document an incident of P&amp;D</a:t>
            </a:r>
          </a:p>
          <a:p>
            <a:pPr>
              <a:spcBef>
                <a:spcPts val="0"/>
              </a:spcBef>
            </a:pPr>
            <a:r>
              <a:rPr lang="en-US" sz="2800" cap="none"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Summative assessments: Complete a form with no omissions</a:t>
            </a:r>
            <a:endParaRPr lang="en-US" sz="3600" b="1" cap="none" dirty="0">
              <a:solidFill>
                <a:schemeClr val="tx1"/>
              </a:solidFill>
              <a:latin typeface="Comic Sans MS" panose="030F0702030302020204" pitchFamily="66" charset="0"/>
            </a:endParaRPr>
          </a:p>
        </p:txBody>
      </p:sp>
      <p:sp>
        <p:nvSpPr>
          <p:cNvPr id="2" name="Title 1"/>
          <p:cNvSpPr>
            <a:spLocks noGrp="1"/>
          </p:cNvSpPr>
          <p:nvPr>
            <p:ph type="ctrTitle"/>
          </p:nvPr>
        </p:nvSpPr>
        <p:spPr>
          <a:xfrm>
            <a:off x="325120" y="426721"/>
            <a:ext cx="11582400" cy="914399"/>
          </a:xfrm>
        </p:spPr>
        <p:txBody>
          <a:bodyPr anchor="t">
            <a:normAutofit/>
          </a:bodyPr>
          <a:lstStyle/>
          <a:p>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 </a:t>
            </a:r>
            <a:r>
              <a:rPr lang="en-US" sz="3600" u="sng" cap="none" dirty="0" smtClean="0">
                <a:ln>
                  <a:noFill/>
                </a:ln>
                <a:solidFill>
                  <a:prstClr val="white"/>
                </a:solidFill>
                <a:effectLst/>
                <a:latin typeface="Comic Sans MS" panose="030F0702030302020204" pitchFamily="66" charset="0"/>
                <a:ea typeface="+mn-ea"/>
                <a:cs typeface="+mn-cs"/>
              </a:rPr>
              <a:t>Knowledge of how to manage P&amp;D</a:t>
            </a:r>
            <a:endParaRPr lang="en-US" sz="3600" dirty="0"/>
          </a:p>
        </p:txBody>
      </p:sp>
    </p:spTree>
    <p:extLst>
      <p:ext uri="{BB962C8B-B14F-4D97-AF65-F5344CB8AC3E}">
        <p14:creationId xmlns:p14="http://schemas.microsoft.com/office/powerpoint/2010/main" val="7288381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hutterstock.com/z/stock-photo-completed-grunge-stamp-in-english-language-159262871.jpg" title="Completed check mark"/>
          <p:cNvPicPr>
            <a:picLocks noChangeAspect="1" noChangeArrowheads="1"/>
          </p:cNvPicPr>
          <p:nvPr/>
        </p:nvPicPr>
        <p:blipFill rotWithShape="1">
          <a:blip r:embed="rId3">
            <a:extLst>
              <a:ext uri="{28A0092B-C50C-407E-A947-70E740481C1C}">
                <a14:useLocalDpi xmlns:a14="http://schemas.microsoft.com/office/drawing/2010/main" val="0"/>
              </a:ext>
            </a:extLst>
          </a:blip>
          <a:srcRect b="-26"/>
          <a:stretch/>
        </p:blipFill>
        <p:spPr bwMode="auto">
          <a:xfrm>
            <a:off x="1486832" y="2416385"/>
            <a:ext cx="1363999" cy="12530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descr="Assessment with rubrics can be applied here:&#10;0,  pass&#10;1-2,  conditional&#10;&gt;3, re-train&#10;"/>
          <p:cNvSpPr txBox="1"/>
          <p:nvPr/>
        </p:nvSpPr>
        <p:spPr>
          <a:xfrm>
            <a:off x="219038" y="4115995"/>
            <a:ext cx="2823882" cy="1477328"/>
          </a:xfrm>
          <a:prstGeom prst="rect">
            <a:avLst/>
          </a:prstGeom>
          <a:noFill/>
        </p:spPr>
        <p:txBody>
          <a:bodyPr wrap="square" rtlCol="0">
            <a:spAutoFit/>
          </a:bodyPr>
          <a:lstStyle/>
          <a:p>
            <a:r>
              <a:rPr lang="en-US" dirty="0" smtClean="0">
                <a:latin typeface="Comic Sans MS" panose="030F0702030302020204" pitchFamily="66" charset="0"/>
              </a:rPr>
              <a:t>Assessment with rubrics can be applied here:</a:t>
            </a:r>
          </a:p>
          <a:p>
            <a:pPr defTabSz="223838"/>
            <a:r>
              <a:rPr lang="en-US" dirty="0">
                <a:latin typeface="Comic Sans MS" panose="030F0702030302020204" pitchFamily="66" charset="0"/>
              </a:rPr>
              <a:t>	</a:t>
            </a:r>
            <a:r>
              <a:rPr lang="en-US" dirty="0" smtClean="0">
                <a:latin typeface="Comic Sans MS" panose="030F0702030302020204" pitchFamily="66" charset="0"/>
              </a:rPr>
              <a:t>0,  pass</a:t>
            </a:r>
          </a:p>
          <a:p>
            <a:pPr defTabSz="223838"/>
            <a:r>
              <a:rPr lang="en-US" dirty="0">
                <a:latin typeface="Comic Sans MS" panose="030F0702030302020204" pitchFamily="66" charset="0"/>
              </a:rPr>
              <a:t>	</a:t>
            </a:r>
            <a:r>
              <a:rPr lang="en-US" dirty="0" smtClean="0">
                <a:latin typeface="Comic Sans MS" panose="030F0702030302020204" pitchFamily="66" charset="0"/>
              </a:rPr>
              <a:t>1-2,  conditional</a:t>
            </a:r>
          </a:p>
          <a:p>
            <a:pPr defTabSz="223838"/>
            <a:r>
              <a:rPr lang="en-US" dirty="0">
                <a:latin typeface="Comic Sans MS" panose="030F0702030302020204" pitchFamily="66" charset="0"/>
              </a:rPr>
              <a:t>	</a:t>
            </a:r>
            <a:r>
              <a:rPr lang="en-US" dirty="0" smtClean="0">
                <a:latin typeface="Comic Sans MS" panose="030F0702030302020204" pitchFamily="66" charset="0"/>
              </a:rPr>
              <a:t>&gt;3, re-train</a:t>
            </a:r>
            <a:endParaRPr lang="en-US" dirty="0">
              <a:latin typeface="Comic Sans MS" panose="030F0702030302020204" pitchFamily="66" charset="0"/>
            </a:endParaRPr>
          </a:p>
        </p:txBody>
      </p:sp>
      <p:pic>
        <p:nvPicPr>
          <p:cNvPr id="7" name="Picture 6" descr="Sick animal report form" title="Form"/>
          <p:cNvPicPr>
            <a:picLocks noChangeAspect="1"/>
          </p:cNvPicPr>
          <p:nvPr/>
        </p:nvPicPr>
        <p:blipFill>
          <a:blip r:embed="rId4"/>
          <a:stretch>
            <a:fillRect/>
          </a:stretch>
        </p:blipFill>
        <p:spPr>
          <a:xfrm>
            <a:off x="3148795" y="2239467"/>
            <a:ext cx="5886276" cy="4599432"/>
          </a:xfrm>
          <a:prstGeom prst="rect">
            <a:avLst/>
          </a:prstGeom>
        </p:spPr>
      </p:pic>
      <p:sp>
        <p:nvSpPr>
          <p:cNvPr id="3" name="Subtitle 2"/>
          <p:cNvSpPr>
            <a:spLocks noGrp="1"/>
          </p:cNvSpPr>
          <p:nvPr>
            <p:ph type="subTitle" idx="1"/>
          </p:nvPr>
        </p:nvSpPr>
        <p:spPr>
          <a:xfrm>
            <a:off x="162560" y="1122679"/>
            <a:ext cx="11744960" cy="1098363"/>
          </a:xfrm>
        </p:spPr>
        <p:txBody>
          <a:bodyPr>
            <a:normAutofit/>
          </a:bodyPr>
          <a:lstStyle/>
          <a:p>
            <a:pPr>
              <a:spcBef>
                <a:spcPts val="0"/>
              </a:spcBef>
            </a:pPr>
            <a:r>
              <a:rPr lang="en-US" sz="2800" cap="none" dirty="0">
                <a:solidFill>
                  <a:schemeClr val="tx1"/>
                </a:solidFill>
                <a:effectLst/>
                <a:latin typeface="Comic Sans MS" panose="030F0702030302020204" pitchFamily="66" charset="0"/>
              </a:rPr>
              <a:t>Objective: Document an incident of P&amp;D</a:t>
            </a:r>
          </a:p>
          <a:p>
            <a:pPr>
              <a:spcBef>
                <a:spcPts val="0"/>
              </a:spcBef>
            </a:pPr>
            <a:r>
              <a:rPr lang="en-US" sz="2800" cap="none"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Summative assessments: Complete a form with no omissions</a:t>
            </a:r>
            <a:endParaRPr lang="en-US" sz="3600" b="1" cap="none" dirty="0">
              <a:solidFill>
                <a:schemeClr val="tx1"/>
              </a:solidFill>
              <a:latin typeface="Comic Sans MS" panose="030F0702030302020204" pitchFamily="66" charset="0"/>
            </a:endParaRPr>
          </a:p>
        </p:txBody>
      </p:sp>
      <p:sp>
        <p:nvSpPr>
          <p:cNvPr id="2" name="Title 1"/>
          <p:cNvSpPr>
            <a:spLocks noGrp="1"/>
          </p:cNvSpPr>
          <p:nvPr>
            <p:ph type="ctrTitle"/>
          </p:nvPr>
        </p:nvSpPr>
        <p:spPr>
          <a:xfrm>
            <a:off x="325120" y="426721"/>
            <a:ext cx="11582400" cy="914399"/>
          </a:xfrm>
        </p:spPr>
        <p:txBody>
          <a:bodyPr anchor="t">
            <a:normAutofit/>
          </a:bodyPr>
          <a:lstStyle/>
          <a:p>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3b: </a:t>
            </a:r>
            <a:r>
              <a:rPr lang="en-US" sz="3600" u="sng" cap="none" dirty="0" smtClean="0">
                <a:ln>
                  <a:noFill/>
                </a:ln>
                <a:solidFill>
                  <a:prstClr val="white"/>
                </a:solidFill>
                <a:effectLst/>
                <a:latin typeface="Comic Sans MS" panose="030F0702030302020204" pitchFamily="66" charset="0"/>
                <a:ea typeface="+mn-ea"/>
                <a:cs typeface="+mn-cs"/>
              </a:rPr>
              <a:t>Knowledge of how to manage P&amp;D</a:t>
            </a:r>
            <a:endParaRPr lang="en-US" sz="3600" dirty="0"/>
          </a:p>
        </p:txBody>
      </p:sp>
    </p:spTree>
    <p:extLst>
      <p:ext uri="{BB962C8B-B14F-4D97-AF65-F5344CB8AC3E}">
        <p14:creationId xmlns:p14="http://schemas.microsoft.com/office/powerpoint/2010/main" val="26769725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organization chart"/>
          <p:cNvGraphicFramePr/>
          <p:nvPr>
            <p:extLst>
              <p:ext uri="{D42A27DB-BD31-4B8C-83A1-F6EECF244321}">
                <p14:modId xmlns:p14="http://schemas.microsoft.com/office/powerpoint/2010/main" val="427342213"/>
              </p:ext>
            </p:extLst>
          </p:nvPr>
        </p:nvGraphicFramePr>
        <p:xfrm>
          <a:off x="2760453" y="824383"/>
          <a:ext cx="6418052" cy="6033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idx="1"/>
          </p:nvPr>
        </p:nvSpPr>
        <p:spPr>
          <a:xfrm>
            <a:off x="1141411" y="1106424"/>
            <a:ext cx="9906000" cy="996696"/>
          </a:xfrm>
        </p:spPr>
        <p:txBody>
          <a:bodyPr>
            <a:normAutofit/>
          </a:bodyPr>
          <a:lstStyle/>
          <a:p>
            <a:pPr algn="ctr"/>
            <a:r>
              <a:rPr lang="en-US" sz="2800" cap="none" dirty="0">
                <a:solidFill>
                  <a:schemeClr val="tx1"/>
                </a:solidFill>
                <a:effectLst/>
                <a:latin typeface="Comic Sans MS" panose="030F0702030302020204" pitchFamily="66" charset="0"/>
              </a:rPr>
              <a:t>Objective: Identify whom to report an incident of P&amp;D</a:t>
            </a:r>
          </a:p>
          <a:p>
            <a:pPr algn="ctr"/>
            <a:endParaRPr lang="en-US" sz="2800" dirty="0"/>
          </a:p>
        </p:txBody>
      </p:sp>
      <p:sp>
        <p:nvSpPr>
          <p:cNvPr id="2" name="Title 1"/>
          <p:cNvSpPr>
            <a:spLocks noGrp="1"/>
          </p:cNvSpPr>
          <p:nvPr>
            <p:ph type="title"/>
          </p:nvPr>
        </p:nvSpPr>
        <p:spPr>
          <a:xfrm>
            <a:off x="1141412" y="1"/>
            <a:ext cx="9905999" cy="1335023"/>
          </a:xfrm>
        </p:spPr>
        <p:txBody>
          <a:bodyPr>
            <a:normAutofit/>
          </a:bodyPr>
          <a:lstStyle/>
          <a:p>
            <a:pPr algn="ctr"/>
            <a:r>
              <a:rPr lang="en-US" sz="3600" b="1" u="sng" cap="none" dirty="0">
                <a:ln>
                  <a:noFill/>
                </a:ln>
                <a:solidFill>
                  <a:prstClr val="white"/>
                </a:solidFill>
                <a:effectLst/>
                <a:latin typeface="Comic Sans MS" panose="030F0702030302020204" pitchFamily="66" charset="0"/>
              </a:rPr>
              <a:t>Goal 3b: </a:t>
            </a:r>
            <a:r>
              <a:rPr lang="en-US" sz="3600" u="sng" cap="none" dirty="0">
                <a:ln>
                  <a:noFill/>
                </a:ln>
                <a:solidFill>
                  <a:prstClr val="white"/>
                </a:solidFill>
                <a:effectLst/>
                <a:latin typeface="Comic Sans MS" panose="030F0702030302020204" pitchFamily="66" charset="0"/>
              </a:rPr>
              <a:t>Knowledge of how to manage P&amp;D</a:t>
            </a:r>
            <a:endParaRPr lang="en-US" sz="3600" dirty="0"/>
          </a:p>
        </p:txBody>
      </p:sp>
    </p:spTree>
    <p:extLst>
      <p:ext uri="{BB962C8B-B14F-4D97-AF65-F5344CB8AC3E}">
        <p14:creationId xmlns:p14="http://schemas.microsoft.com/office/powerpoint/2010/main" val="704117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62451" y="5378981"/>
            <a:ext cx="2133601" cy="646331"/>
          </a:xfrm>
          <a:prstGeom prst="rect">
            <a:avLst/>
          </a:prstGeom>
        </p:spPr>
        <p:txBody>
          <a:bodyPr wrap="square">
            <a:spAutoFit/>
          </a:bodyPr>
          <a:lstStyle/>
          <a:p>
            <a:pPr algn="ctr"/>
            <a:r>
              <a:rPr lang="en-US" dirty="0">
                <a:latin typeface="Comic Sans MS" panose="030F0702030302020204" pitchFamily="66" charset="0"/>
                <a:ea typeface="Calibri" panose="020F0502020204030204" pitchFamily="34" charset="0"/>
                <a:cs typeface="Times New Roman" panose="02020603050405020304" pitchFamily="18" charset="0"/>
              </a:rPr>
              <a:t>Example of</a:t>
            </a:r>
          </a:p>
          <a:p>
            <a:pPr algn="ctr"/>
            <a:r>
              <a:rPr lang="en-US" dirty="0">
                <a:latin typeface="Comic Sans MS" panose="030F0702030302020204" pitchFamily="66" charset="0"/>
                <a:ea typeface="Calibri" panose="020F0502020204030204" pitchFamily="34" charset="0"/>
                <a:cs typeface="Times New Roman" panose="02020603050405020304" pitchFamily="18" charset="0"/>
              </a:rPr>
              <a:t>Wordle art</a:t>
            </a:r>
          </a:p>
        </p:txBody>
      </p:sp>
      <p:pic>
        <p:nvPicPr>
          <p:cNvPr id="5" name="Picture 4" descr="Wordl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144198" y="2472859"/>
            <a:ext cx="3458901" cy="220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hepeakperformancecenter.com/wp-content/uploads/2015/08/Learning-Objectives-target.jpg" title="Learning Object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09" y="1579004"/>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57200" y="2688336"/>
            <a:ext cx="9473184" cy="4041648"/>
          </a:xfrm>
        </p:spPr>
        <p:txBody>
          <a:bodyPr>
            <a:normAutofit/>
          </a:bodyPr>
          <a:lstStyle/>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Define terms such as humane, endpoint, interventions, humane endpoints; compare to experimental endpoints.  (LOC)</a:t>
            </a: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Recite (paraphrase) the three US government principles pertaining to HE.  (LOC)</a:t>
            </a: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Describe what endpoint means and what it can be (how it manifests) in the context of animal research.  (LOC/HOC)</a:t>
            </a: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Examine policies and guidelines about HE from various research institutions.  (LOC/HOC)</a:t>
            </a: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ea typeface="Calibri" panose="020F0502020204030204" pitchFamily="34" charset="0"/>
                <a:cs typeface="Times New Roman" panose="02020603050405020304" pitchFamily="18" charset="0"/>
              </a:rPr>
              <a:t>Evaluate the role you can play in addressing HE.  (LOC/HOC)</a:t>
            </a:r>
          </a:p>
        </p:txBody>
      </p:sp>
      <p:sp>
        <p:nvSpPr>
          <p:cNvPr id="2" name="Title 1"/>
          <p:cNvSpPr>
            <a:spLocks noGrp="1"/>
          </p:cNvSpPr>
          <p:nvPr>
            <p:ph type="ctrTitle"/>
          </p:nvPr>
        </p:nvSpPr>
        <p:spPr>
          <a:xfrm>
            <a:off x="198409" y="347473"/>
            <a:ext cx="11761943" cy="1483359"/>
          </a:xfrm>
        </p:spPr>
        <p:txBody>
          <a:bodyPr anchor="t">
            <a:noAutofit/>
          </a:bodyPr>
          <a:lstStyle/>
          <a:p>
            <a:pPr>
              <a:spcBef>
                <a:spcPts val="0"/>
              </a:spcBef>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4a</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2800" u="sng" cap="none" dirty="0" smtClean="0">
                <a:ln>
                  <a:noFill/>
                </a:ln>
                <a:solidFill>
                  <a:prstClr val="white"/>
                </a:solidFill>
                <a:effectLst/>
                <a:latin typeface="Comic Sans MS" panose="030F0702030302020204" pitchFamily="66" charset="0"/>
                <a:ea typeface="+mn-ea"/>
                <a:cs typeface="+mn-cs"/>
              </a:rPr>
              <a:t>Participants will understand and recognize humane endpoints (HE)</a:t>
            </a:r>
            <a:endParaRPr lang="en-US" sz="2800" dirty="0"/>
          </a:p>
        </p:txBody>
      </p:sp>
    </p:spTree>
    <p:extLst>
      <p:ext uri="{BB962C8B-B14F-4D97-AF65-F5344CB8AC3E}">
        <p14:creationId xmlns:p14="http://schemas.microsoft.com/office/powerpoint/2010/main" val="1123693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hepeakperformancecenter.com/wp-content/uploads/2015/08/Learning-Objectives-target.jpg" title="Learning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09" y="1579004"/>
            <a:ext cx="1970752" cy="9205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https://www.nc3rs.org.uk/sites/default/files/documents/Guidelines/RGS%20Manual.pdf"/>
          <p:cNvSpPr txBox="1"/>
          <p:nvPr/>
        </p:nvSpPr>
        <p:spPr>
          <a:xfrm>
            <a:off x="1654846" y="6280944"/>
            <a:ext cx="8874615" cy="338554"/>
          </a:xfrm>
          <a:prstGeom prst="rect">
            <a:avLst/>
          </a:prstGeom>
          <a:noFill/>
        </p:spPr>
        <p:txBody>
          <a:bodyPr wrap="square" rtlCol="0">
            <a:spAutoFit/>
          </a:bodyPr>
          <a:lstStyle/>
          <a:p>
            <a:r>
              <a:rPr lang="en-US" sz="1600" smtClean="0">
                <a:hlinkClick r:id="rId4"/>
              </a:rPr>
              <a:t>https://www.nc3rs.org.uk/sites/default/files/documents/Guidelines/RGS%20Manual.pdf</a:t>
            </a:r>
            <a:r>
              <a:rPr lang="en-US" sz="1600" smtClean="0"/>
              <a:t> </a:t>
            </a:r>
            <a:endParaRPr lang="en-US" sz="1600" dirty="0"/>
          </a:p>
        </p:txBody>
      </p:sp>
      <p:pic>
        <p:nvPicPr>
          <p:cNvPr id="8" name="Picture 7" descr="Images of rat grimace scale"/>
          <p:cNvPicPr>
            <a:picLocks noChangeAspect="1"/>
          </p:cNvPicPr>
          <p:nvPr/>
        </p:nvPicPr>
        <p:blipFill>
          <a:blip r:embed="rId5"/>
          <a:stretch>
            <a:fillRect/>
          </a:stretch>
        </p:blipFill>
        <p:spPr>
          <a:xfrm>
            <a:off x="2169161" y="4287581"/>
            <a:ext cx="7241758" cy="1862166"/>
          </a:xfrm>
          <a:prstGeom prst="rect">
            <a:avLst/>
          </a:prstGeom>
        </p:spPr>
      </p:pic>
      <p:sp>
        <p:nvSpPr>
          <p:cNvPr id="3" name="Subtitle 2"/>
          <p:cNvSpPr>
            <a:spLocks noGrp="1"/>
          </p:cNvSpPr>
          <p:nvPr>
            <p:ph type="subTitle" idx="1"/>
          </p:nvPr>
        </p:nvSpPr>
        <p:spPr>
          <a:xfrm>
            <a:off x="983673" y="2702191"/>
            <a:ext cx="10487890" cy="1468027"/>
          </a:xfrm>
        </p:spPr>
        <p:txBody>
          <a:bodyPr>
            <a:normAutofit/>
          </a:bodyPr>
          <a:lstStyle/>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rPr>
              <a:t>Develop skills and tactics to identify and recognize HE from a study protocol. </a:t>
            </a:r>
            <a:r>
              <a:rPr lang="en-US" sz="2400" cap="none" dirty="0">
                <a:solidFill>
                  <a:prstClr val="white"/>
                </a:solidFill>
                <a:effectLst/>
                <a:ea typeface="Calibri" panose="020F0502020204030204" pitchFamily="34" charset="0"/>
                <a:cs typeface="Times New Roman" panose="02020603050405020304" pitchFamily="18" charset="0"/>
              </a:rPr>
              <a:t> (LOC/HOC)</a:t>
            </a:r>
            <a:endParaRPr lang="en-US" sz="2400" cap="none" dirty="0">
              <a:solidFill>
                <a:prstClr val="white"/>
              </a:solidFill>
              <a:effectLst/>
            </a:endParaRPr>
          </a:p>
          <a:p>
            <a:pPr marL="287338" lvl="0" indent="-287338" algn="l">
              <a:spcBef>
                <a:spcPts val="0"/>
              </a:spcBef>
              <a:spcAft>
                <a:spcPts val="0"/>
              </a:spcAft>
              <a:buClrTx/>
              <a:buSzTx/>
              <a:buFont typeface="Arial" panose="020B0604020202020204" pitchFamily="34" charset="0"/>
              <a:buChar char="•"/>
            </a:pPr>
            <a:r>
              <a:rPr lang="en-US" sz="2400" cap="none" dirty="0">
                <a:solidFill>
                  <a:prstClr val="white"/>
                </a:solidFill>
                <a:effectLst/>
              </a:rPr>
              <a:t>Develop skills and tactics relevant to managing HE.  </a:t>
            </a:r>
            <a:r>
              <a:rPr lang="en-US" sz="2400" cap="none" dirty="0">
                <a:solidFill>
                  <a:prstClr val="white"/>
                </a:solidFill>
                <a:effectLst/>
                <a:ea typeface="Calibri" panose="020F0502020204030204" pitchFamily="34" charset="0"/>
                <a:cs typeface="Times New Roman" panose="02020603050405020304" pitchFamily="18" charset="0"/>
              </a:rPr>
              <a:t>(HOC</a:t>
            </a:r>
            <a:r>
              <a:rPr lang="en-US" sz="2400" cap="none" dirty="0" smtClean="0">
                <a:solidFill>
                  <a:prstClr val="white"/>
                </a:solidFill>
                <a:effectLst/>
                <a:ea typeface="Calibri" panose="020F0502020204030204" pitchFamily="34" charset="0"/>
                <a:cs typeface="Times New Roman" panose="02020603050405020304" pitchFamily="18" charset="0"/>
              </a:rPr>
              <a:t>)</a:t>
            </a:r>
            <a:endParaRPr lang="en-US" sz="2400" cap="none" dirty="0">
              <a:solidFill>
                <a:prstClr val="white"/>
              </a:solidFill>
              <a:effectLst/>
            </a:endParaRPr>
          </a:p>
        </p:txBody>
      </p:sp>
      <p:sp>
        <p:nvSpPr>
          <p:cNvPr id="2" name="Title 1"/>
          <p:cNvSpPr>
            <a:spLocks noGrp="1"/>
          </p:cNvSpPr>
          <p:nvPr>
            <p:ph type="ctrTitle"/>
          </p:nvPr>
        </p:nvSpPr>
        <p:spPr>
          <a:xfrm>
            <a:off x="198409" y="347473"/>
            <a:ext cx="11761943" cy="1483359"/>
          </a:xfrm>
        </p:spPr>
        <p:txBody>
          <a:bodyPr anchor="t">
            <a:noAutofit/>
          </a:bodyPr>
          <a:lstStyle/>
          <a:p>
            <a:pPr>
              <a:spcBef>
                <a:spcPts val="0"/>
              </a:spcBef>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4b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2800" u="sng" cap="none" dirty="0" smtClean="0">
                <a:ln>
                  <a:noFill/>
                </a:ln>
                <a:solidFill>
                  <a:prstClr val="white"/>
                </a:solidFill>
                <a:effectLst/>
                <a:latin typeface="Comic Sans MS" panose="030F0702030302020204" pitchFamily="66" charset="0"/>
                <a:ea typeface="+mn-ea"/>
                <a:cs typeface="+mn-cs"/>
              </a:rPr>
              <a:t>Participants will learn to manage HE</a:t>
            </a:r>
            <a:endParaRPr lang="en-US" sz="2800" dirty="0"/>
          </a:p>
        </p:txBody>
      </p:sp>
    </p:spTree>
    <p:extLst>
      <p:ext uri="{BB962C8B-B14F-4D97-AF65-F5344CB8AC3E}">
        <p14:creationId xmlns:p14="http://schemas.microsoft.com/office/powerpoint/2010/main" val="1122439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Photo: mouse with litter of p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27" y="4366805"/>
            <a:ext cx="1897363" cy="124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Drawing: LD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27" y="2042709"/>
            <a:ext cx="1881926" cy="1881926"/>
          </a:xfrm>
          <a:prstGeom prst="rect">
            <a:avLst/>
          </a:prstGeom>
          <a:solidFill>
            <a:schemeClr val="accent1"/>
          </a:solidFill>
          <a:ln>
            <a:solidFill>
              <a:schemeClr val="tx1"/>
            </a:solidFill>
          </a:ln>
        </p:spPr>
      </p:pic>
      <p:sp>
        <p:nvSpPr>
          <p:cNvPr id="3" name="Subtitle 2"/>
          <p:cNvSpPr>
            <a:spLocks noGrp="1"/>
          </p:cNvSpPr>
          <p:nvPr>
            <p:ph type="subTitle" idx="1"/>
          </p:nvPr>
        </p:nvSpPr>
        <p:spPr>
          <a:xfrm>
            <a:off x="2521527" y="1662545"/>
            <a:ext cx="9337964" cy="5001491"/>
          </a:xfrm>
        </p:spPr>
        <p:txBody>
          <a:bodyPr>
            <a:normAutofit/>
          </a:bodyPr>
          <a:lstStyle/>
          <a:p>
            <a:pPr lvl="0">
              <a:spcBef>
                <a:spcPts val="0"/>
              </a:spcBef>
              <a:spcAft>
                <a:spcPts val="0"/>
              </a:spcAft>
              <a:buClrTx/>
              <a:buSzTx/>
            </a:pPr>
            <a:r>
              <a:rPr lang="en-US" sz="2000" u="sng" cap="none" dirty="0">
                <a:solidFill>
                  <a:prstClr val="white"/>
                </a:solidFill>
                <a:effectLst/>
              </a:rPr>
              <a:t>Case study discussion item</a:t>
            </a:r>
          </a:p>
          <a:p>
            <a:pPr lvl="0" algn="l">
              <a:spcBef>
                <a:spcPts val="0"/>
              </a:spcBef>
              <a:spcAft>
                <a:spcPts val="0"/>
              </a:spcAft>
              <a:buClrTx/>
              <a:buSzTx/>
            </a:pPr>
            <a:r>
              <a:rPr lang="en-US" sz="1800" i="1" cap="none" dirty="0">
                <a:solidFill>
                  <a:prstClr val="white"/>
                </a:solidFill>
                <a:effectLst/>
              </a:rPr>
              <a:t>Scenario</a:t>
            </a:r>
            <a:r>
              <a:rPr lang="en-US" sz="1800" cap="none" dirty="0">
                <a:solidFill>
                  <a:prstClr val="white"/>
                </a:solidFill>
                <a:effectLst/>
              </a:rPr>
              <a:t>:  When I was a second year vet student, in a particular Virology lab exercise we had to inject mouse pups with a virus via the intracerebral route to learn about LD50s. </a:t>
            </a:r>
            <a:r>
              <a:rPr lang="en-US" sz="1800" cap="none" dirty="0" smtClean="0">
                <a:solidFill>
                  <a:prstClr val="white"/>
                </a:solidFill>
                <a:effectLst/>
              </a:rPr>
              <a:t>After </a:t>
            </a:r>
            <a:r>
              <a:rPr lang="en-US" sz="1800" cap="none" dirty="0">
                <a:solidFill>
                  <a:prstClr val="white"/>
                </a:solidFill>
                <a:effectLst/>
              </a:rPr>
              <a:t>the lab, about half the class voiced some opposition to doing this and questioned its value and why couldn't alternatives be used. </a:t>
            </a:r>
            <a:r>
              <a:rPr lang="en-US" sz="1800" cap="none" dirty="0" smtClean="0">
                <a:solidFill>
                  <a:prstClr val="white"/>
                </a:solidFill>
                <a:effectLst/>
              </a:rPr>
              <a:t>I </a:t>
            </a:r>
            <a:r>
              <a:rPr lang="en-US" sz="1800" cap="none" dirty="0">
                <a:solidFill>
                  <a:prstClr val="white"/>
                </a:solidFill>
                <a:effectLst/>
              </a:rPr>
              <a:t>brought this to the attention of the Director of LAR</a:t>
            </a:r>
            <a:r>
              <a:rPr lang="en-US" sz="1800" cap="none" dirty="0" smtClean="0">
                <a:solidFill>
                  <a:prstClr val="white"/>
                </a:solidFill>
                <a:effectLst/>
              </a:rPr>
              <a:t>. </a:t>
            </a:r>
            <a:r>
              <a:rPr lang="en-US" sz="1800" cap="none" dirty="0">
                <a:solidFill>
                  <a:prstClr val="white"/>
                </a:solidFill>
                <a:effectLst/>
              </a:rPr>
              <a:t>Instead of addressing the issue with the instructor, he directed me to present the case to the IACUC</a:t>
            </a:r>
            <a:r>
              <a:rPr lang="en-US" sz="1800" cap="none" dirty="0" smtClean="0">
                <a:solidFill>
                  <a:prstClr val="white"/>
                </a:solidFill>
                <a:effectLst/>
              </a:rPr>
              <a:t>. </a:t>
            </a:r>
            <a:r>
              <a:rPr lang="en-US" sz="1800" cap="none" dirty="0">
                <a:solidFill>
                  <a:prstClr val="white"/>
                </a:solidFill>
                <a:effectLst/>
              </a:rPr>
              <a:t>His presumption that this could be a good learning experience for a fledgling vet student like myself turned out to be correct</a:t>
            </a:r>
            <a:r>
              <a:rPr lang="en-US" sz="1800" cap="none" dirty="0" smtClean="0">
                <a:solidFill>
                  <a:prstClr val="white"/>
                </a:solidFill>
                <a:effectLst/>
              </a:rPr>
              <a:t>. </a:t>
            </a:r>
            <a:r>
              <a:rPr lang="en-US" sz="1800" cap="none" dirty="0">
                <a:solidFill>
                  <a:prstClr val="white"/>
                </a:solidFill>
                <a:effectLst/>
              </a:rPr>
              <a:t>The IACUC advised the instructor to increase the learning component about the lab - to explain theory more thoroughly and include more frequent clinical observations. </a:t>
            </a:r>
            <a:r>
              <a:rPr lang="en-US" sz="1800" cap="none" dirty="0" smtClean="0">
                <a:solidFill>
                  <a:prstClr val="white"/>
                </a:solidFill>
                <a:effectLst/>
              </a:rPr>
              <a:t>About </a:t>
            </a:r>
            <a:r>
              <a:rPr lang="en-US" sz="1800" cap="none" dirty="0">
                <a:solidFill>
                  <a:prstClr val="white"/>
                </a:solidFill>
                <a:effectLst/>
              </a:rPr>
              <a:t>two years later, the LD50 session of the Virology Lab was dropped from the curriculum.</a:t>
            </a:r>
          </a:p>
          <a:p>
            <a:pPr lvl="0" algn="l">
              <a:spcBef>
                <a:spcPts val="0"/>
              </a:spcBef>
              <a:spcAft>
                <a:spcPts val="0"/>
              </a:spcAft>
              <a:buClrTx/>
              <a:buSzTx/>
            </a:pPr>
            <a:endParaRPr lang="en-US" sz="1800" cap="none" dirty="0">
              <a:solidFill>
                <a:prstClr val="white"/>
              </a:solidFill>
              <a:effectLst/>
            </a:endParaRPr>
          </a:p>
          <a:p>
            <a:pPr lvl="0" algn="l">
              <a:spcBef>
                <a:spcPts val="0"/>
              </a:spcBef>
              <a:spcAft>
                <a:spcPts val="0"/>
              </a:spcAft>
              <a:buClrTx/>
              <a:buSzTx/>
            </a:pPr>
            <a:r>
              <a:rPr lang="en-US" sz="1800" i="1" cap="none" dirty="0">
                <a:solidFill>
                  <a:prstClr val="white"/>
                </a:solidFill>
                <a:effectLst/>
              </a:rPr>
              <a:t>To discuss</a:t>
            </a:r>
            <a:r>
              <a:rPr lang="en-US" sz="1800" cap="none" dirty="0">
                <a:solidFill>
                  <a:prstClr val="white"/>
                </a:solidFill>
                <a:effectLst/>
              </a:rPr>
              <a:t>:  </a:t>
            </a:r>
            <a:r>
              <a:rPr lang="en-US" sz="1800" cap="none" dirty="0" smtClean="0">
                <a:solidFill>
                  <a:prstClr val="white"/>
                </a:solidFill>
                <a:effectLst/>
              </a:rPr>
              <a:t>What </a:t>
            </a:r>
            <a:r>
              <a:rPr lang="en-US" sz="1800" cap="none" dirty="0">
                <a:solidFill>
                  <a:prstClr val="white"/>
                </a:solidFill>
                <a:effectLst/>
              </a:rPr>
              <a:t>are the humane endpoints?  What are the ethical considerations?  How are changes made and who can make them? </a:t>
            </a:r>
            <a:r>
              <a:rPr lang="en-US" sz="1800" cap="none" dirty="0" smtClean="0">
                <a:solidFill>
                  <a:prstClr val="white"/>
                </a:solidFill>
                <a:effectLst/>
              </a:rPr>
              <a:t>What </a:t>
            </a:r>
            <a:r>
              <a:rPr lang="en-US" sz="1800" cap="none" dirty="0">
                <a:solidFill>
                  <a:prstClr val="white"/>
                </a:solidFill>
                <a:effectLst/>
              </a:rPr>
              <a:t>might have been the arguments for and against?</a:t>
            </a:r>
          </a:p>
        </p:txBody>
      </p:sp>
      <p:sp>
        <p:nvSpPr>
          <p:cNvPr id="2" name="Title 1"/>
          <p:cNvSpPr>
            <a:spLocks noGrp="1"/>
          </p:cNvSpPr>
          <p:nvPr>
            <p:ph type="ctrTitle"/>
          </p:nvPr>
        </p:nvSpPr>
        <p:spPr>
          <a:xfrm>
            <a:off x="198409" y="347473"/>
            <a:ext cx="11761943" cy="1483359"/>
          </a:xfrm>
        </p:spPr>
        <p:txBody>
          <a:bodyPr anchor="t">
            <a:noAutofit/>
          </a:bodyPr>
          <a:lstStyle/>
          <a:p>
            <a:pPr>
              <a:spcBef>
                <a:spcPts val="0"/>
              </a:spcBef>
            </a:pPr>
            <a:r>
              <a:rPr lang="en-US" sz="3600" b="1" u="sng" cap="none" dirty="0">
                <a:ln>
                  <a:noFill/>
                </a:ln>
                <a:solidFill>
                  <a:prstClr val="white"/>
                </a:solidFill>
                <a:effectLst/>
                <a:latin typeface="Comic Sans MS" panose="030F0702030302020204" pitchFamily="66" charset="0"/>
                <a:ea typeface="+mn-ea"/>
                <a:cs typeface="+mn-cs"/>
              </a:rPr>
              <a:t>Goal </a:t>
            </a:r>
            <a:r>
              <a:rPr lang="en-US" sz="3600" b="1" u="sng" cap="none" dirty="0" smtClean="0">
                <a:ln>
                  <a:noFill/>
                </a:ln>
                <a:solidFill>
                  <a:prstClr val="white"/>
                </a:solidFill>
                <a:effectLst/>
                <a:latin typeface="Comic Sans MS" panose="030F0702030302020204" pitchFamily="66" charset="0"/>
                <a:ea typeface="+mn-ea"/>
                <a:cs typeface="+mn-cs"/>
              </a:rPr>
              <a:t>4b</a:t>
            </a:r>
            <a:r>
              <a:rPr lang="en-US" sz="3600" b="1" u="sng" cap="none" dirty="0">
                <a:ln>
                  <a:noFill/>
                </a:ln>
                <a:solidFill>
                  <a:prstClr val="white"/>
                </a:solidFill>
                <a:effectLst/>
                <a:latin typeface="Comic Sans MS" panose="030F0702030302020204" pitchFamily="66" charset="0"/>
                <a:ea typeface="+mn-ea"/>
                <a:cs typeface="+mn-cs"/>
              </a:rPr>
              <a:t/>
            </a:r>
            <a:br>
              <a:rPr lang="en-US" sz="3600" b="1" u="sng" cap="none" dirty="0">
                <a:ln>
                  <a:noFill/>
                </a:ln>
                <a:solidFill>
                  <a:prstClr val="white"/>
                </a:solidFill>
                <a:effectLst/>
                <a:latin typeface="Comic Sans MS" panose="030F0702030302020204" pitchFamily="66" charset="0"/>
                <a:ea typeface="+mn-ea"/>
                <a:cs typeface="+mn-cs"/>
              </a:rPr>
            </a:br>
            <a:r>
              <a:rPr lang="en-US" sz="2800" u="sng" cap="none" dirty="0" smtClean="0">
                <a:ln>
                  <a:noFill/>
                </a:ln>
                <a:solidFill>
                  <a:prstClr val="white"/>
                </a:solidFill>
                <a:effectLst/>
                <a:latin typeface="Comic Sans MS" panose="030F0702030302020204" pitchFamily="66" charset="0"/>
                <a:ea typeface="+mn-ea"/>
                <a:cs typeface="+mn-cs"/>
              </a:rPr>
              <a:t>Participants will learn to manage HE</a:t>
            </a:r>
            <a:endParaRPr lang="en-US" sz="2800" dirty="0"/>
          </a:p>
        </p:txBody>
      </p:sp>
    </p:spTree>
    <p:extLst>
      <p:ext uri="{BB962C8B-B14F-4D97-AF65-F5344CB8AC3E}">
        <p14:creationId xmlns:p14="http://schemas.microsoft.com/office/powerpoint/2010/main" val="4289754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916" y="2389445"/>
            <a:ext cx="10806747" cy="4145280"/>
          </a:xfrm>
        </p:spPr>
        <p:txBody>
          <a:bodyPr>
            <a:normAutofit/>
          </a:bodyPr>
          <a:lstStyle/>
          <a:p>
            <a:pPr marL="571500" lvl="0" indent="-571500" defTabSz="636588">
              <a:spcBef>
                <a:spcPts val="0"/>
              </a:spcBef>
              <a:buClrTx/>
              <a:buSzTx/>
              <a:buFontTx/>
              <a:buAutoNum type="arabicPlain"/>
            </a:pPr>
            <a:r>
              <a:rPr lang="en-US" sz="2400" cap="none" dirty="0">
                <a:solidFill>
                  <a:prstClr val="white"/>
                </a:solidFill>
                <a:effectLst/>
              </a:rPr>
              <a:t>When using animals in science and for the gain of knowledge, individuals must be aware to appreciate and consider the potential for pain and distress (P&amp;D) in research investigations.</a:t>
            </a:r>
          </a:p>
          <a:p>
            <a:pPr marL="571500" lvl="0" indent="-571500" defTabSz="636588">
              <a:spcBef>
                <a:spcPts val="0"/>
              </a:spcBef>
              <a:buClrTx/>
              <a:buSzTx/>
              <a:buFontTx/>
              <a:buAutoNum type="arabicPlain"/>
            </a:pPr>
            <a:r>
              <a:rPr lang="en-US" sz="2400" cap="none" dirty="0">
                <a:solidFill>
                  <a:prstClr val="white"/>
                </a:solidFill>
                <a:effectLst/>
              </a:rPr>
              <a:t>Individuals must appreciate various positions by experiencing several ethical considerations about P&amp;D and HE.</a:t>
            </a:r>
          </a:p>
          <a:p>
            <a:pPr marL="571500" lvl="0" indent="-571500" defTabSz="636588">
              <a:spcBef>
                <a:spcPts val="0"/>
              </a:spcBef>
              <a:buClrTx/>
              <a:buSzTx/>
              <a:buNone/>
            </a:pPr>
            <a:r>
              <a:rPr lang="en-US" sz="2400" cap="none" dirty="0">
                <a:solidFill>
                  <a:prstClr val="white"/>
                </a:solidFill>
                <a:effectLst/>
              </a:rPr>
              <a:t>3a	Participants will understand and recognize P&amp;D.</a:t>
            </a:r>
          </a:p>
          <a:p>
            <a:pPr marL="571500" lvl="0" indent="-571500" defTabSz="636588">
              <a:spcBef>
                <a:spcPts val="0"/>
              </a:spcBef>
              <a:buClrTx/>
              <a:buSzTx/>
              <a:buNone/>
            </a:pPr>
            <a:r>
              <a:rPr lang="en-US" sz="2400" cap="none" dirty="0">
                <a:solidFill>
                  <a:prstClr val="white"/>
                </a:solidFill>
                <a:effectLst/>
              </a:rPr>
              <a:t>3b	Participants will know how to manage P&amp;D.</a:t>
            </a:r>
          </a:p>
          <a:p>
            <a:pPr marL="571500" lvl="0" indent="-571500" defTabSz="636588">
              <a:spcBef>
                <a:spcPts val="0"/>
              </a:spcBef>
              <a:buClrTx/>
              <a:buSzTx/>
              <a:buNone/>
            </a:pPr>
            <a:r>
              <a:rPr lang="en-US" sz="2400" cap="none" dirty="0">
                <a:solidFill>
                  <a:prstClr val="white"/>
                </a:solidFill>
                <a:effectLst/>
              </a:rPr>
              <a:t>4a	Participants will understand and recognize concepts of humane endpoints (HE).</a:t>
            </a:r>
          </a:p>
          <a:p>
            <a:pPr marL="571500" lvl="0" indent="-571500" defTabSz="636588">
              <a:spcBef>
                <a:spcPts val="0"/>
              </a:spcBef>
              <a:buClrTx/>
              <a:buSzTx/>
              <a:buNone/>
            </a:pPr>
            <a:r>
              <a:rPr lang="en-US" sz="2400" cap="none" dirty="0">
                <a:solidFill>
                  <a:prstClr val="white"/>
                </a:solidFill>
                <a:effectLst/>
              </a:rPr>
              <a:t>4b	Participants will learn to manage HE.</a:t>
            </a:r>
          </a:p>
        </p:txBody>
      </p:sp>
      <p:sp>
        <p:nvSpPr>
          <p:cNvPr id="8" name="TextBox 7" descr="Recap! 4 modules and several Goats" title="Recap!"/>
          <p:cNvSpPr txBox="1"/>
          <p:nvPr/>
        </p:nvSpPr>
        <p:spPr>
          <a:xfrm>
            <a:off x="3713018" y="1173713"/>
            <a:ext cx="4779818" cy="1015663"/>
          </a:xfrm>
          <a:prstGeom prst="rect">
            <a:avLst/>
          </a:prstGeom>
          <a:noFill/>
        </p:spPr>
        <p:txBody>
          <a:bodyPr wrap="square" rtlCol="0">
            <a:spAutoFit/>
          </a:bodyPr>
          <a:lstStyle/>
          <a:p>
            <a:pPr algn="ctr"/>
            <a:r>
              <a:rPr lang="en-US" sz="4000" dirty="0" smtClean="0">
                <a:solidFill>
                  <a:srgbClr val="FFFF00"/>
                </a:solidFill>
                <a:latin typeface="Comic Sans MS" panose="030F0702030302020204" pitchFamily="66" charset="0"/>
              </a:rPr>
              <a:t>RECAP!!!!</a:t>
            </a:r>
          </a:p>
          <a:p>
            <a:pPr algn="ctr"/>
            <a:r>
              <a:rPr lang="en-US" sz="2000" dirty="0" smtClean="0">
                <a:solidFill>
                  <a:srgbClr val="FFFF00"/>
                </a:solidFill>
                <a:latin typeface="Comic Sans MS" panose="030F0702030302020204" pitchFamily="66" charset="0"/>
              </a:rPr>
              <a:t>4 modules</a:t>
            </a:r>
            <a:endParaRPr lang="en-US" sz="2000" dirty="0">
              <a:solidFill>
                <a:srgbClr val="FFFF00"/>
              </a:solidFill>
              <a:latin typeface="Comic Sans MS" panose="030F0702030302020204" pitchFamily="66" charset="0"/>
            </a:endParaRPr>
          </a:p>
        </p:txBody>
      </p:sp>
      <p:sp>
        <p:nvSpPr>
          <p:cNvPr id="2" name="Title 1"/>
          <p:cNvSpPr>
            <a:spLocks noGrp="1"/>
          </p:cNvSpPr>
          <p:nvPr>
            <p:ph type="title"/>
          </p:nvPr>
        </p:nvSpPr>
        <p:spPr>
          <a:xfrm>
            <a:off x="325120" y="386080"/>
            <a:ext cx="11440160" cy="975360"/>
          </a:xfrm>
        </p:spPr>
        <p:txBody>
          <a:bodyPr anchor="t">
            <a:normAutofit/>
          </a:bodyPr>
          <a:lstStyle/>
          <a:p>
            <a:r>
              <a:rPr lang="en-US" sz="3600" u="sng" dirty="0">
                <a:solidFill>
                  <a:schemeClr val="tx1"/>
                </a:solidFill>
                <a:effectLst/>
                <a:latin typeface="Comic Sans MS" panose="030F0702030302020204" pitchFamily="66" charset="0"/>
              </a:rPr>
              <a:t>Pain and Distress and Humane Endpoints</a:t>
            </a:r>
            <a:endParaRPr lang="en-US" sz="3600" dirty="0"/>
          </a:p>
        </p:txBody>
      </p:sp>
    </p:spTree>
    <p:extLst>
      <p:ext uri="{BB962C8B-B14F-4D97-AF65-F5344CB8AC3E}">
        <p14:creationId xmlns:p14="http://schemas.microsoft.com/office/powerpoint/2010/main" val="3286623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0301" y="2549196"/>
            <a:ext cx="10621107" cy="2062103"/>
          </a:xfrm>
          <a:prstGeom prst="rect">
            <a:avLst/>
          </a:prstGeom>
          <a:noFill/>
        </p:spPr>
        <p:txBody>
          <a:bodyPr wrap="square" rtlCol="0">
            <a:spAutoFit/>
          </a:bodyPr>
          <a:lstStyle/>
          <a:p>
            <a:pPr marL="633413" indent="-633413">
              <a:buFont typeface="Wingdings" panose="05000000000000000000" pitchFamily="2" charset="2"/>
              <a:buChar char="ü"/>
            </a:pPr>
            <a:r>
              <a:rPr lang="en-US" sz="2000" dirty="0">
                <a:latin typeface="Comic Sans MS" panose="030F0702030302020204" pitchFamily="66" charset="0"/>
              </a:rPr>
              <a:t>Our ICARE facilitators and faculty</a:t>
            </a:r>
          </a:p>
          <a:p>
            <a:pPr marL="633413" indent="-633413">
              <a:buFont typeface="Wingdings" panose="05000000000000000000" pitchFamily="2" charset="2"/>
              <a:buChar char="ü"/>
            </a:pPr>
            <a:r>
              <a:rPr lang="en-US" sz="2000" dirty="0">
                <a:latin typeface="Comic Sans MS" panose="030F0702030302020204" pitchFamily="66" charset="0"/>
              </a:rPr>
              <a:t>Professor Paul Flecknell</a:t>
            </a:r>
          </a:p>
          <a:p>
            <a:pPr marL="633413" indent="-633413">
              <a:buFont typeface="Wingdings" panose="05000000000000000000" pitchFamily="2" charset="2"/>
              <a:buChar char="ü"/>
            </a:pPr>
            <a:r>
              <a:rPr lang="en-US" sz="2000" dirty="0">
                <a:latin typeface="Comic Sans MS" panose="030F0702030302020204" pitchFamily="66" charset="0"/>
              </a:rPr>
              <a:t>Dr. Norman Peterson</a:t>
            </a:r>
          </a:p>
          <a:p>
            <a:pPr marL="633413" indent="-633413">
              <a:buFont typeface="Wingdings" panose="05000000000000000000" pitchFamily="2" charset="2"/>
              <a:buChar char="ü"/>
            </a:pPr>
            <a:r>
              <a:rPr lang="en-US" sz="2000" dirty="0">
                <a:latin typeface="Comic Sans MS" panose="030F0702030302020204" pitchFamily="66" charset="0"/>
              </a:rPr>
              <a:t>ILAR Guide</a:t>
            </a:r>
          </a:p>
          <a:p>
            <a:pPr marL="633413" indent="-633413">
              <a:buFont typeface="Wingdings" panose="05000000000000000000" pitchFamily="2" charset="2"/>
              <a:buChar char="ü"/>
            </a:pPr>
            <a:r>
              <a:rPr lang="en-US" sz="2000" dirty="0">
                <a:latin typeface="Comic Sans MS" panose="030F0702030302020204" pitchFamily="66" charset="0"/>
              </a:rPr>
              <a:t>AWAR</a:t>
            </a:r>
          </a:p>
          <a:p>
            <a:pPr marL="633413" indent="-633413"/>
            <a:endParaRPr lang="en-US" sz="2800" dirty="0">
              <a:latin typeface="Comic Sans MS" panose="030F0702030302020204" pitchFamily="66" charset="0"/>
            </a:endParaRPr>
          </a:p>
        </p:txBody>
      </p:sp>
      <p:sp>
        <p:nvSpPr>
          <p:cNvPr id="2" name="Title 1"/>
          <p:cNvSpPr>
            <a:spLocks noGrp="1"/>
          </p:cNvSpPr>
          <p:nvPr>
            <p:ph type="title"/>
          </p:nvPr>
        </p:nvSpPr>
        <p:spPr>
          <a:xfrm>
            <a:off x="1752600" y="215153"/>
            <a:ext cx="8686800" cy="2554134"/>
          </a:xfrm>
        </p:spPr>
        <p:txBody>
          <a:bodyPr>
            <a:normAutofit/>
          </a:bodyPr>
          <a:lstStyle/>
          <a:p>
            <a:pPr algn="ctr"/>
            <a:r>
              <a:rPr lang="en-US" b="1" u="sng" cap="none" dirty="0">
                <a:solidFill>
                  <a:schemeClr val="tx1"/>
                </a:solidFill>
                <a:effectLst/>
                <a:latin typeface="Comic Sans MS" panose="030F0702030302020204" pitchFamily="66" charset="0"/>
              </a:rPr>
              <a:t>Acknowledgements</a:t>
            </a:r>
            <a:br>
              <a:rPr lang="en-US" b="1" u="sng" cap="none" dirty="0">
                <a:solidFill>
                  <a:schemeClr val="tx1"/>
                </a:solidFill>
                <a:effectLst/>
                <a:latin typeface="Comic Sans MS" panose="030F0702030302020204" pitchFamily="66" charset="0"/>
              </a:rPr>
            </a:br>
            <a:r>
              <a:rPr lang="en-US" b="1" u="sng" cap="none" dirty="0">
                <a:solidFill>
                  <a:schemeClr val="tx1"/>
                </a:solidFill>
                <a:effectLst/>
                <a:latin typeface="Comic Sans MS" panose="030F0702030302020204" pitchFamily="66" charset="0"/>
              </a:rPr>
              <a:t>and</a:t>
            </a:r>
            <a:br>
              <a:rPr lang="en-US" b="1" u="sng" cap="none" dirty="0">
                <a:solidFill>
                  <a:schemeClr val="tx1"/>
                </a:solidFill>
                <a:effectLst/>
                <a:latin typeface="Comic Sans MS" panose="030F0702030302020204" pitchFamily="66" charset="0"/>
              </a:rPr>
            </a:br>
            <a:r>
              <a:rPr lang="en-US" b="1" u="sng" cap="none" dirty="0">
                <a:solidFill>
                  <a:schemeClr val="tx1"/>
                </a:solidFill>
                <a:effectLst/>
                <a:latin typeface="Comic Sans MS" panose="030F0702030302020204" pitchFamily="66" charset="0"/>
              </a:rPr>
              <a:t>Appreciation</a:t>
            </a:r>
            <a:r>
              <a:rPr lang="en-US" b="1" cap="none" dirty="0">
                <a:solidFill>
                  <a:schemeClr val="tx1"/>
                </a:solidFill>
                <a:latin typeface="Comic Sans MS" panose="030F0702030302020204" pitchFamily="66" charset="0"/>
              </a:rPr>
              <a:t/>
            </a:r>
            <a:br>
              <a:rPr lang="en-US" b="1" cap="none" dirty="0">
                <a:solidFill>
                  <a:schemeClr val="tx1"/>
                </a:solidFill>
                <a:latin typeface="Comic Sans MS" panose="030F0702030302020204" pitchFamily="66" charset="0"/>
              </a:rPr>
            </a:br>
            <a:endParaRPr lang="en-US" dirty="0"/>
          </a:p>
        </p:txBody>
      </p:sp>
    </p:spTree>
    <p:extLst>
      <p:ext uri="{BB962C8B-B14F-4D97-AF65-F5344CB8AC3E}">
        <p14:creationId xmlns:p14="http://schemas.microsoft.com/office/powerpoint/2010/main" val="34605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 of frowning woman holding up a piece of paper"/>
          <p:cNvPicPr/>
          <p:nvPr/>
        </p:nvPicPr>
        <p:blipFill>
          <a:blip r:embed="rId3"/>
          <a:stretch>
            <a:fillRect/>
          </a:stretch>
        </p:blipFill>
        <p:spPr>
          <a:xfrm>
            <a:off x="6603448" y="4107543"/>
            <a:ext cx="2879769" cy="2293574"/>
          </a:xfrm>
          <a:prstGeom prst="rect">
            <a:avLst/>
          </a:prstGeom>
        </p:spPr>
      </p:pic>
      <p:sp>
        <p:nvSpPr>
          <p:cNvPr id="3" name="Subtitle 2"/>
          <p:cNvSpPr>
            <a:spLocks noGrp="1"/>
          </p:cNvSpPr>
          <p:nvPr>
            <p:ph type="subTitle" idx="1"/>
          </p:nvPr>
        </p:nvSpPr>
        <p:spPr>
          <a:xfrm>
            <a:off x="3894666" y="1647265"/>
            <a:ext cx="8297334" cy="4409179"/>
          </a:xfrm>
        </p:spPr>
        <p:txBody>
          <a:bodyPr/>
          <a:lstStyle/>
          <a:p>
            <a:pPr lvl="0">
              <a:spcBef>
                <a:spcPts val="0"/>
              </a:spcBef>
              <a:spcAft>
                <a:spcPts val="0"/>
              </a:spcAft>
              <a:buClrTx/>
              <a:buSzTx/>
            </a:pPr>
            <a:r>
              <a:rPr lang="en-US" sz="3200" i="1" cap="none" dirty="0">
                <a:solidFill>
                  <a:prstClr val="white"/>
                </a:solidFill>
                <a:effectLst>
                  <a:glow rad="38100">
                    <a:prstClr val="black">
                      <a:lumMod val="50000"/>
                      <a:lumOff val="50000"/>
                      <a:alpha val="20000"/>
                    </a:prstClr>
                  </a:glow>
                </a:effectLst>
                <a:latin typeface="Comic Sans MS" panose="030F0702030302020204" pitchFamily="66" charset="0"/>
              </a:rPr>
              <a:t>Thank you for your </a:t>
            </a:r>
            <a:r>
              <a:rPr lang="en-US" sz="3200" i="1" cap="none" dirty="0" smtClean="0">
                <a:solidFill>
                  <a:prstClr val="white"/>
                </a:solidFill>
                <a:effectLst>
                  <a:glow rad="38100">
                    <a:prstClr val="black">
                      <a:lumMod val="50000"/>
                      <a:lumOff val="50000"/>
                      <a:alpha val="20000"/>
                    </a:prstClr>
                  </a:glow>
                </a:effectLst>
                <a:latin typeface="Comic Sans MS" panose="030F0702030302020204" pitchFamily="66" charset="0"/>
              </a:rPr>
              <a:t>attention</a:t>
            </a:r>
            <a:endParaRPr lang="en-US" sz="3200" i="1" cap="none" dirty="0">
              <a:solidFill>
                <a:prstClr val="white"/>
              </a:solidFill>
              <a:effectLst>
                <a:glow rad="38100">
                  <a:prstClr val="black">
                    <a:lumMod val="50000"/>
                    <a:lumOff val="50000"/>
                    <a:alpha val="20000"/>
                  </a:prstClr>
                </a:glow>
              </a:effectLst>
              <a:latin typeface="Comic Sans MS" panose="030F0702030302020204" pitchFamily="66" charset="0"/>
            </a:endParaRPr>
          </a:p>
          <a:p>
            <a:pPr lvl="0">
              <a:spcBef>
                <a:spcPts val="0"/>
              </a:spcBef>
              <a:spcAft>
                <a:spcPts val="0"/>
              </a:spcAft>
              <a:buClrTx/>
              <a:buSzTx/>
            </a:pPr>
            <a:endParaRPr lang="en-US" sz="3200" i="1" cap="none" dirty="0" smtClean="0">
              <a:solidFill>
                <a:prstClr val="white"/>
              </a:solidFill>
              <a:effectLst>
                <a:glow rad="38100">
                  <a:prstClr val="black">
                    <a:lumMod val="50000"/>
                    <a:lumOff val="50000"/>
                    <a:alpha val="20000"/>
                  </a:prstClr>
                </a:glow>
              </a:effectLst>
              <a:latin typeface="Comic Sans MS" panose="030F0702030302020204" pitchFamily="66" charset="0"/>
            </a:endParaRPr>
          </a:p>
          <a:p>
            <a:pPr lvl="0">
              <a:spcBef>
                <a:spcPts val="0"/>
              </a:spcBef>
              <a:spcAft>
                <a:spcPts val="0"/>
              </a:spcAft>
              <a:buClrTx/>
              <a:buSzTx/>
            </a:pPr>
            <a:endParaRPr lang="en-US" sz="3200" i="1" cap="none" dirty="0">
              <a:solidFill>
                <a:prstClr val="white"/>
              </a:solidFill>
              <a:effectLst>
                <a:glow rad="38100">
                  <a:prstClr val="black">
                    <a:lumMod val="50000"/>
                    <a:lumOff val="50000"/>
                    <a:alpha val="20000"/>
                  </a:prstClr>
                </a:glow>
              </a:effectLst>
              <a:latin typeface="Comic Sans MS" panose="030F0702030302020204" pitchFamily="66" charset="0"/>
            </a:endParaRPr>
          </a:p>
          <a:p>
            <a:pPr lvl="0">
              <a:spcBef>
                <a:spcPts val="0"/>
              </a:spcBef>
              <a:spcAft>
                <a:spcPts val="0"/>
              </a:spcAft>
              <a:buClrTx/>
              <a:buSzTx/>
            </a:pPr>
            <a:r>
              <a:rPr lang="en-US" sz="2400" cap="none" dirty="0" smtClean="0">
                <a:solidFill>
                  <a:prstClr val="white"/>
                </a:solidFill>
                <a:effectLst>
                  <a:glow rad="38100">
                    <a:prstClr val="black">
                      <a:lumMod val="50000"/>
                      <a:lumOff val="50000"/>
                      <a:alpha val="20000"/>
                    </a:prstClr>
                  </a:glow>
                </a:effectLst>
                <a:latin typeface="Comic Sans MS" panose="030F0702030302020204" pitchFamily="66" charset="0"/>
              </a:rPr>
              <a:t>Learning about P&amp;D</a:t>
            </a:r>
          </a:p>
          <a:p>
            <a:pPr lvl="0">
              <a:spcBef>
                <a:spcPts val="0"/>
              </a:spcBef>
              <a:spcAft>
                <a:spcPts val="0"/>
              </a:spcAft>
              <a:buClrTx/>
              <a:buSzTx/>
            </a:pPr>
            <a:r>
              <a:rPr lang="en-US" sz="2400" cap="none" dirty="0" smtClean="0">
                <a:solidFill>
                  <a:prstClr val="white"/>
                </a:solidFill>
                <a:effectLst>
                  <a:glow rad="38100">
                    <a:prstClr val="black">
                      <a:lumMod val="50000"/>
                      <a:lumOff val="50000"/>
                      <a:alpha val="20000"/>
                    </a:prstClr>
                  </a:glow>
                </a:effectLst>
                <a:latin typeface="Comic Sans MS" panose="030F0702030302020204" pitchFamily="66" charset="0"/>
              </a:rPr>
              <a:t>shouldn’t be so distressful</a:t>
            </a:r>
          </a:p>
          <a:p>
            <a:pPr lvl="0">
              <a:spcBef>
                <a:spcPts val="0"/>
              </a:spcBef>
              <a:spcAft>
                <a:spcPts val="0"/>
              </a:spcAft>
              <a:buClrTx/>
              <a:buSzTx/>
            </a:pPr>
            <a:endParaRPr lang="en-US" sz="2400" i="1" cap="none" dirty="0">
              <a:solidFill>
                <a:prstClr val="white"/>
              </a:solidFill>
              <a:effectLst>
                <a:glow rad="38100">
                  <a:prstClr val="black">
                    <a:lumMod val="50000"/>
                    <a:lumOff val="50000"/>
                    <a:alpha val="20000"/>
                  </a:prstClr>
                </a:glow>
              </a:effectLst>
              <a:latin typeface="Comic Sans MS" panose="030F0702030302020204" pitchFamily="66" charset="0"/>
            </a:endParaRPr>
          </a:p>
        </p:txBody>
      </p:sp>
      <p:pic>
        <p:nvPicPr>
          <p:cNvPr id="4" name="Picture 3" descr="Photo of smiling woman holding up a piece of paper" title="Woman"/>
          <p:cNvPicPr/>
          <p:nvPr/>
        </p:nvPicPr>
        <p:blipFill rotWithShape="1">
          <a:blip r:embed="rId4">
            <a:extLst>
              <a:ext uri="{28A0092B-C50C-407E-A947-70E740481C1C}">
                <a14:useLocalDpi xmlns:a14="http://schemas.microsoft.com/office/drawing/2010/main" val="0"/>
              </a:ext>
            </a:extLst>
          </a:blip>
          <a:srcRect b="-6"/>
          <a:stretch/>
        </p:blipFill>
        <p:spPr bwMode="auto">
          <a:xfrm>
            <a:off x="292157" y="1647265"/>
            <a:ext cx="3602509" cy="4409179"/>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ctrTitle"/>
          </p:nvPr>
        </p:nvSpPr>
        <p:spPr>
          <a:xfrm>
            <a:off x="633412" y="406401"/>
            <a:ext cx="8676222" cy="1178559"/>
          </a:xfrm>
        </p:spPr>
        <p:txBody>
          <a:bodyPr anchor="t"/>
          <a:lstStyle/>
          <a:p>
            <a:pPr algn="l"/>
            <a:r>
              <a:rPr lang="en-US" sz="4000" cap="none" dirty="0">
                <a:solidFill>
                  <a:prstClr val="white"/>
                </a:solidFill>
                <a:effectLst>
                  <a:glow rad="38100">
                    <a:prstClr val="black">
                      <a:lumMod val="50000"/>
                      <a:lumOff val="50000"/>
                      <a:alpha val="20000"/>
                    </a:prstClr>
                  </a:glow>
                </a:effectLst>
                <a:latin typeface="Comic Sans MS" panose="030F0702030302020204" pitchFamily="66" charset="0"/>
              </a:rPr>
              <a:t>And, at the end of training…</a:t>
            </a:r>
            <a:endParaRPr lang="en-US" dirty="0"/>
          </a:p>
        </p:txBody>
      </p:sp>
    </p:spTree>
    <p:extLst>
      <p:ext uri="{BB962C8B-B14F-4D97-AF65-F5344CB8AC3E}">
        <p14:creationId xmlns:p14="http://schemas.microsoft.com/office/powerpoint/2010/main" val="971783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ontherunevents.com/turnbacktheclock/clock.jpg" title="Alarm cl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05" y="4281379"/>
            <a:ext cx="1196303" cy="11257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lanavaughan.com/wp-content/uploads/2014/08/Who.jpg" title="W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504" y="2063112"/>
            <a:ext cx="1743563" cy="112147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2423160" y="1945280"/>
            <a:ext cx="9144000" cy="4709519"/>
          </a:xfrm>
        </p:spPr>
        <p:txBody>
          <a:bodyPr>
            <a:normAutofit/>
          </a:bodyPr>
          <a:lstStyle/>
          <a:p>
            <a:pPr algn="l"/>
            <a:r>
              <a:rPr lang="en-US" sz="2800" u="sng" cap="none" dirty="0">
                <a:solidFill>
                  <a:schemeClr val="tx1"/>
                </a:solidFill>
                <a:effectLst/>
              </a:rPr>
              <a:t>Who are the students, that is, the intended audience</a:t>
            </a:r>
            <a:r>
              <a:rPr lang="en-US" sz="2800" cap="none" dirty="0">
                <a:solidFill>
                  <a:schemeClr val="tx1"/>
                </a:solidFill>
                <a:effectLst/>
              </a:rPr>
              <a:t>: </a:t>
            </a:r>
            <a:r>
              <a:rPr lang="en-US" sz="2800" cap="none" dirty="0" smtClean="0">
                <a:solidFill>
                  <a:schemeClr val="tx1"/>
                </a:solidFill>
                <a:effectLst/>
              </a:rPr>
              <a:t>primarily, </a:t>
            </a:r>
            <a:r>
              <a:rPr lang="en-US" sz="3200" i="1" cap="none" dirty="0" smtClean="0">
                <a:solidFill>
                  <a:schemeClr val="tx1"/>
                </a:solidFill>
                <a:effectLst/>
              </a:rPr>
              <a:t>operations</a:t>
            </a:r>
            <a:r>
              <a:rPr lang="en-US" sz="2800" i="1" cap="none" dirty="0" smtClean="0">
                <a:solidFill>
                  <a:schemeClr val="tx1"/>
                </a:solidFill>
                <a:effectLst/>
              </a:rPr>
              <a:t> </a:t>
            </a:r>
            <a:r>
              <a:rPr lang="en-US" sz="2800" i="1" cap="none" dirty="0">
                <a:solidFill>
                  <a:schemeClr val="tx1"/>
                </a:solidFill>
                <a:effectLst/>
              </a:rPr>
              <a:t>staff (i.e., veterinary, husbandry, and research</a:t>
            </a:r>
            <a:r>
              <a:rPr lang="en-US" sz="2800" i="1" cap="none" dirty="0" smtClean="0">
                <a:solidFill>
                  <a:schemeClr val="tx1"/>
                </a:solidFill>
                <a:effectLst/>
              </a:rPr>
              <a:t>); </a:t>
            </a:r>
            <a:r>
              <a:rPr lang="en-US" sz="2800" i="1" cap="none" dirty="0">
                <a:solidFill>
                  <a:schemeClr val="tx1"/>
                </a:solidFill>
                <a:effectLst/>
              </a:rPr>
              <a:t>also the IACUC (protocol reviewers)</a:t>
            </a:r>
            <a:r>
              <a:rPr lang="en-US" sz="2800" cap="none" dirty="0">
                <a:solidFill>
                  <a:schemeClr val="tx1"/>
                </a:solidFill>
                <a:effectLst/>
              </a:rPr>
              <a:t/>
            </a:r>
            <a:br>
              <a:rPr lang="en-US" sz="2800" cap="none" dirty="0">
                <a:solidFill>
                  <a:schemeClr val="tx1"/>
                </a:solidFill>
                <a:effectLst/>
              </a:rPr>
            </a:br>
            <a:r>
              <a:rPr lang="en-US" sz="2800" cap="none" dirty="0">
                <a:solidFill>
                  <a:schemeClr val="tx1"/>
                </a:solidFill>
                <a:effectLst/>
              </a:rPr>
              <a:t/>
            </a:r>
            <a:br>
              <a:rPr lang="en-US" sz="2800" cap="none" dirty="0">
                <a:solidFill>
                  <a:schemeClr val="tx1"/>
                </a:solidFill>
                <a:effectLst/>
              </a:rPr>
            </a:br>
            <a:r>
              <a:rPr lang="en-US" sz="2800" u="sng" cap="none" dirty="0" smtClean="0">
                <a:solidFill>
                  <a:schemeClr val="tx1"/>
                </a:solidFill>
                <a:effectLst/>
              </a:rPr>
              <a:t>When, the anticipated </a:t>
            </a:r>
            <a:r>
              <a:rPr lang="en-US" sz="2800" u="sng" cap="none" dirty="0">
                <a:solidFill>
                  <a:schemeClr val="tx1"/>
                </a:solidFill>
                <a:effectLst/>
              </a:rPr>
              <a:t>amount of time to devote to each module</a:t>
            </a:r>
            <a:r>
              <a:rPr lang="en-US" sz="2800" cap="none" dirty="0">
                <a:solidFill>
                  <a:schemeClr val="tx1"/>
                </a:solidFill>
                <a:effectLst/>
              </a:rPr>
              <a:t>: </a:t>
            </a:r>
            <a:r>
              <a:rPr lang="en-US" sz="2800" i="1" cap="none" dirty="0">
                <a:solidFill>
                  <a:schemeClr val="tx1"/>
                </a:solidFill>
                <a:effectLst/>
              </a:rPr>
              <a:t>45 to 60 </a:t>
            </a:r>
            <a:r>
              <a:rPr lang="en-US" sz="2800" i="1" cap="none" dirty="0" smtClean="0">
                <a:solidFill>
                  <a:schemeClr val="tx1"/>
                </a:solidFill>
                <a:effectLst/>
              </a:rPr>
              <a:t>minutes</a:t>
            </a:r>
          </a:p>
          <a:p>
            <a:pPr algn="l"/>
            <a:endParaRPr lang="en-US" sz="2800" i="1" cap="none" dirty="0">
              <a:solidFill>
                <a:schemeClr val="tx1"/>
              </a:solidFill>
              <a:effectLst/>
            </a:endParaRPr>
          </a:p>
          <a:p>
            <a:pPr lvl="0" algn="l">
              <a:spcBef>
                <a:spcPts val="0"/>
              </a:spcBef>
              <a:spcAft>
                <a:spcPts val="0"/>
              </a:spcAft>
              <a:buClrTx/>
              <a:buSzTx/>
            </a:pPr>
            <a:r>
              <a:rPr lang="en-US" sz="1600" cap="none" dirty="0">
                <a:solidFill>
                  <a:prstClr val="white"/>
                </a:solidFill>
                <a:effectLst/>
              </a:rPr>
              <a:t>Note:  Designing a training session can utilize the concept of the 6 </a:t>
            </a:r>
            <a:r>
              <a:rPr lang="en-US" sz="1600" cap="none" dirty="0" err="1">
                <a:solidFill>
                  <a:prstClr val="white"/>
                </a:solidFill>
                <a:effectLst/>
              </a:rPr>
              <a:t>Ws</a:t>
            </a:r>
            <a:r>
              <a:rPr lang="en-US" sz="1600" cap="none" dirty="0">
                <a:solidFill>
                  <a:prstClr val="white"/>
                </a:solidFill>
                <a:effectLst/>
              </a:rPr>
              <a:t> tool, that is, defining who, when, where, what, how, and why.  (Tools for organizing training, part 1, </a:t>
            </a:r>
            <a:r>
              <a:rPr lang="en-US" sz="1600" i="1" cap="none" dirty="0">
                <a:solidFill>
                  <a:prstClr val="white"/>
                </a:solidFill>
                <a:effectLst/>
              </a:rPr>
              <a:t>Lab Animal</a:t>
            </a:r>
            <a:r>
              <a:rPr lang="en-US" sz="1600" cap="none" dirty="0">
                <a:solidFill>
                  <a:prstClr val="white"/>
                </a:solidFill>
                <a:effectLst/>
              </a:rPr>
              <a:t> </a:t>
            </a:r>
            <a:r>
              <a:rPr lang="en-US" sz="1600" b="1" cap="none" dirty="0">
                <a:solidFill>
                  <a:prstClr val="white"/>
                </a:solidFill>
                <a:effectLst/>
              </a:rPr>
              <a:t>45</a:t>
            </a:r>
            <a:r>
              <a:rPr lang="en-US" sz="1600" cap="none" dirty="0">
                <a:solidFill>
                  <a:prstClr val="white"/>
                </a:solidFill>
                <a:effectLst/>
              </a:rPr>
              <a:t>, 269 (2016)) </a:t>
            </a:r>
          </a:p>
        </p:txBody>
      </p:sp>
      <p:sp>
        <p:nvSpPr>
          <p:cNvPr id="2" name="Title 1"/>
          <p:cNvSpPr>
            <a:spLocks noGrp="1"/>
          </p:cNvSpPr>
          <p:nvPr>
            <p:ph type="title"/>
          </p:nvPr>
        </p:nvSpPr>
        <p:spPr>
          <a:xfrm>
            <a:off x="297180" y="679681"/>
            <a:ext cx="11567160" cy="1149119"/>
          </a:xfrm>
        </p:spPr>
        <p:txBody>
          <a:bodyPr anchor="t">
            <a:normAutofit/>
          </a:bodyPr>
          <a:lstStyle/>
          <a:p>
            <a:pPr algn="l"/>
            <a:r>
              <a:rPr lang="en-US" sz="3600" u="sng" dirty="0">
                <a:solidFill>
                  <a:schemeClr val="tx1"/>
                </a:solidFill>
                <a:effectLst/>
                <a:latin typeface="Comic Sans MS" panose="030F0702030302020204" pitchFamily="66" charset="0"/>
              </a:rPr>
              <a:t>Pain and Distress and Humane Endpoints</a:t>
            </a:r>
            <a:endParaRPr lang="en-US" sz="3600" dirty="0"/>
          </a:p>
        </p:txBody>
      </p:sp>
    </p:spTree>
    <p:extLst>
      <p:ext uri="{BB962C8B-B14F-4D97-AF65-F5344CB8AC3E}">
        <p14:creationId xmlns:p14="http://schemas.microsoft.com/office/powerpoint/2010/main" val="3059819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7" descr="dog"/>
          <p:cNvPicPr preferRelativeResize="0"/>
          <p:nvPr/>
        </p:nvPicPr>
        <p:blipFill rotWithShape="1">
          <a:blip r:embed="rId2">
            <a:alphaModFix/>
          </a:blip>
          <a:srcRect/>
          <a:stretch/>
        </p:blipFill>
        <p:spPr>
          <a:xfrm>
            <a:off x="10300073" y="1641349"/>
            <a:ext cx="1609454" cy="1842522"/>
          </a:xfrm>
          <a:prstGeom prst="rect">
            <a:avLst/>
          </a:prstGeom>
          <a:noFill/>
          <a:ln>
            <a:noFill/>
          </a:ln>
        </p:spPr>
      </p:pic>
      <p:pic>
        <p:nvPicPr>
          <p:cNvPr id="3" name="Picture 2" descr="Page 1. goals, objectives, assessments, activities" title="Module overview"/>
          <p:cNvPicPr>
            <a:picLocks noChangeAspect="1"/>
          </p:cNvPicPr>
          <p:nvPr/>
        </p:nvPicPr>
        <p:blipFill>
          <a:blip r:embed="rId3"/>
          <a:stretch>
            <a:fillRect/>
          </a:stretch>
        </p:blipFill>
        <p:spPr>
          <a:xfrm>
            <a:off x="2183045" y="1480456"/>
            <a:ext cx="7863840" cy="5397536"/>
          </a:xfrm>
          <a:prstGeom prst="rect">
            <a:avLst/>
          </a:prstGeom>
        </p:spPr>
      </p:pic>
      <p:sp>
        <p:nvSpPr>
          <p:cNvPr id="6" name="TextBox 5" descr="USDA Form 7025"/>
          <p:cNvSpPr txBox="1"/>
          <p:nvPr/>
        </p:nvSpPr>
        <p:spPr>
          <a:xfrm>
            <a:off x="116113" y="1901898"/>
            <a:ext cx="2066933" cy="400110"/>
          </a:xfrm>
          <a:prstGeom prst="rect">
            <a:avLst/>
          </a:prstGeom>
          <a:noFill/>
        </p:spPr>
        <p:txBody>
          <a:bodyPr wrap="square" rtlCol="0">
            <a:spAutoFit/>
          </a:bodyPr>
          <a:lstStyle/>
          <a:p>
            <a:pPr algn="ctr"/>
            <a:r>
              <a:rPr lang="en-US" sz="2000" dirty="0" smtClean="0"/>
              <a:t>Page 1</a:t>
            </a:r>
            <a:endParaRPr lang="en-US" sz="2000" dirty="0"/>
          </a:p>
        </p:txBody>
      </p:sp>
      <p:sp>
        <p:nvSpPr>
          <p:cNvPr id="2" name="Title 1"/>
          <p:cNvSpPr>
            <a:spLocks noGrp="1"/>
          </p:cNvSpPr>
          <p:nvPr>
            <p:ph type="title"/>
          </p:nvPr>
        </p:nvSpPr>
        <p:spPr>
          <a:xfrm>
            <a:off x="358317" y="349578"/>
            <a:ext cx="11533909" cy="1291771"/>
          </a:xfrm>
        </p:spPr>
        <p:txBody>
          <a:bodyPr anchor="t"/>
          <a:lstStyle/>
          <a:p>
            <a:pPr algn="ctr"/>
            <a:r>
              <a:rPr lang="en-US" sz="3600" u="sng" dirty="0">
                <a:solidFill>
                  <a:schemeClr val="tx1"/>
                </a:solidFill>
                <a:effectLst/>
                <a:latin typeface="Comic Sans MS" panose="030F0702030302020204" pitchFamily="66" charset="0"/>
              </a:rPr>
              <a:t>Pain and Distress and Humane Endpoints</a:t>
            </a:r>
            <a:r>
              <a:rPr lang="en-US" u="sng" dirty="0">
                <a:solidFill>
                  <a:schemeClr val="tx1"/>
                </a:solidFill>
                <a:effectLst/>
                <a:latin typeface="Comic Sans MS" panose="030F0702030302020204" pitchFamily="66" charset="0"/>
              </a:rPr>
              <a:t/>
            </a:r>
            <a:br>
              <a:rPr lang="en-US" u="sng" dirty="0">
                <a:solidFill>
                  <a:schemeClr val="tx1"/>
                </a:solidFill>
                <a:effectLst/>
                <a:latin typeface="Comic Sans MS" panose="030F0702030302020204" pitchFamily="66" charset="0"/>
              </a:rPr>
            </a:br>
            <a:r>
              <a:rPr lang="en-US" sz="2400" cap="none" dirty="0">
                <a:solidFill>
                  <a:schemeClr val="tx1"/>
                </a:solidFill>
                <a:effectLst/>
                <a:latin typeface="Comic Sans MS" panose="030F0702030302020204" pitchFamily="66" charset="0"/>
              </a:rPr>
              <a:t>teaching framework </a:t>
            </a:r>
            <a:r>
              <a:rPr lang="en-US" sz="2400" cap="none" dirty="0" smtClean="0">
                <a:solidFill>
                  <a:schemeClr val="tx1"/>
                </a:solidFill>
                <a:effectLst/>
                <a:latin typeface="Comic Sans MS" panose="030F0702030302020204" pitchFamily="66" charset="0"/>
              </a:rPr>
              <a:t>chart - GOATs</a:t>
            </a:r>
            <a:endParaRPr lang="en-US" dirty="0"/>
          </a:p>
        </p:txBody>
      </p:sp>
    </p:spTree>
    <p:extLst>
      <p:ext uri="{BB962C8B-B14F-4D97-AF65-F5344CB8AC3E}">
        <p14:creationId xmlns:p14="http://schemas.microsoft.com/office/powerpoint/2010/main" val="48100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7" descr="dog"/>
          <p:cNvPicPr preferRelativeResize="0"/>
          <p:nvPr/>
        </p:nvPicPr>
        <p:blipFill rotWithShape="1">
          <a:blip r:embed="rId2">
            <a:alphaModFix/>
          </a:blip>
          <a:srcRect/>
          <a:stretch/>
        </p:blipFill>
        <p:spPr>
          <a:xfrm>
            <a:off x="10300073" y="1641349"/>
            <a:ext cx="1609454" cy="1842522"/>
          </a:xfrm>
          <a:prstGeom prst="rect">
            <a:avLst/>
          </a:prstGeom>
          <a:noFill/>
          <a:ln>
            <a:noFill/>
          </a:ln>
        </p:spPr>
      </p:pic>
      <p:pic>
        <p:nvPicPr>
          <p:cNvPr id="3" name="Picture 2" descr="Page 2. goals, objectives, assessments, activities" title="Module overview"/>
          <p:cNvPicPr>
            <a:picLocks noChangeAspect="1"/>
          </p:cNvPicPr>
          <p:nvPr/>
        </p:nvPicPr>
        <p:blipFill>
          <a:blip r:embed="rId3"/>
          <a:stretch>
            <a:fillRect/>
          </a:stretch>
        </p:blipFill>
        <p:spPr>
          <a:xfrm>
            <a:off x="2183046" y="1480456"/>
            <a:ext cx="7863840" cy="5383572"/>
          </a:xfrm>
          <a:prstGeom prst="rect">
            <a:avLst/>
          </a:prstGeom>
        </p:spPr>
      </p:pic>
      <p:sp>
        <p:nvSpPr>
          <p:cNvPr id="6" name="TextBox 5" descr="USDA Form 7025"/>
          <p:cNvSpPr txBox="1"/>
          <p:nvPr/>
        </p:nvSpPr>
        <p:spPr>
          <a:xfrm>
            <a:off x="116113" y="1901898"/>
            <a:ext cx="2066933" cy="400110"/>
          </a:xfrm>
          <a:prstGeom prst="rect">
            <a:avLst/>
          </a:prstGeom>
          <a:noFill/>
        </p:spPr>
        <p:txBody>
          <a:bodyPr wrap="square" rtlCol="0">
            <a:spAutoFit/>
          </a:bodyPr>
          <a:lstStyle/>
          <a:p>
            <a:pPr algn="ctr"/>
            <a:r>
              <a:rPr lang="en-US" sz="2000" dirty="0" smtClean="0"/>
              <a:t>Page 2</a:t>
            </a:r>
            <a:endParaRPr lang="en-US" sz="2000" dirty="0"/>
          </a:p>
        </p:txBody>
      </p:sp>
      <p:sp>
        <p:nvSpPr>
          <p:cNvPr id="2" name="Title 1"/>
          <p:cNvSpPr>
            <a:spLocks noGrp="1"/>
          </p:cNvSpPr>
          <p:nvPr>
            <p:ph type="title"/>
          </p:nvPr>
        </p:nvSpPr>
        <p:spPr>
          <a:xfrm>
            <a:off x="358317" y="349578"/>
            <a:ext cx="11533909" cy="1291771"/>
          </a:xfrm>
        </p:spPr>
        <p:txBody>
          <a:bodyPr anchor="t"/>
          <a:lstStyle/>
          <a:p>
            <a:pPr algn="ctr"/>
            <a:r>
              <a:rPr lang="en-US" sz="3600" u="sng" dirty="0">
                <a:solidFill>
                  <a:schemeClr val="tx1"/>
                </a:solidFill>
                <a:effectLst/>
                <a:latin typeface="Comic Sans MS" panose="030F0702030302020204" pitchFamily="66" charset="0"/>
              </a:rPr>
              <a:t>Pain and Distress and Humane Endpoints</a:t>
            </a:r>
            <a:r>
              <a:rPr lang="en-US" u="sng" dirty="0">
                <a:solidFill>
                  <a:schemeClr val="tx1"/>
                </a:solidFill>
                <a:effectLst/>
                <a:latin typeface="Comic Sans MS" panose="030F0702030302020204" pitchFamily="66" charset="0"/>
              </a:rPr>
              <a:t/>
            </a:r>
            <a:br>
              <a:rPr lang="en-US" u="sng" dirty="0">
                <a:solidFill>
                  <a:schemeClr val="tx1"/>
                </a:solidFill>
                <a:effectLst/>
                <a:latin typeface="Comic Sans MS" panose="030F0702030302020204" pitchFamily="66" charset="0"/>
              </a:rPr>
            </a:br>
            <a:r>
              <a:rPr lang="en-US" sz="2400" cap="none" dirty="0">
                <a:solidFill>
                  <a:schemeClr val="tx1"/>
                </a:solidFill>
                <a:effectLst/>
                <a:latin typeface="Comic Sans MS" panose="030F0702030302020204" pitchFamily="66" charset="0"/>
              </a:rPr>
              <a:t>teaching framework </a:t>
            </a:r>
            <a:r>
              <a:rPr lang="en-US" sz="2400" cap="none" dirty="0" smtClean="0">
                <a:solidFill>
                  <a:schemeClr val="tx1"/>
                </a:solidFill>
                <a:effectLst/>
                <a:latin typeface="Comic Sans MS" panose="030F0702030302020204" pitchFamily="66" charset="0"/>
              </a:rPr>
              <a:t>chart - GOATs</a:t>
            </a:r>
            <a:endParaRPr lang="en-US" dirty="0"/>
          </a:p>
        </p:txBody>
      </p:sp>
    </p:spTree>
    <p:extLst>
      <p:ext uri="{BB962C8B-B14F-4D97-AF65-F5344CB8AC3E}">
        <p14:creationId xmlns:p14="http://schemas.microsoft.com/office/powerpoint/2010/main" val="3628228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7" descr="dog"/>
          <p:cNvPicPr preferRelativeResize="0"/>
          <p:nvPr/>
        </p:nvPicPr>
        <p:blipFill rotWithShape="1">
          <a:blip r:embed="rId2">
            <a:alphaModFix/>
          </a:blip>
          <a:srcRect/>
          <a:stretch/>
        </p:blipFill>
        <p:spPr>
          <a:xfrm>
            <a:off x="10300073" y="1641349"/>
            <a:ext cx="1609454" cy="1842522"/>
          </a:xfrm>
          <a:prstGeom prst="rect">
            <a:avLst/>
          </a:prstGeom>
          <a:noFill/>
          <a:ln>
            <a:noFill/>
          </a:ln>
        </p:spPr>
      </p:pic>
      <p:graphicFrame>
        <p:nvGraphicFramePr>
          <p:cNvPr id="9" name="Table 8" descr="Page 3. goals, objectives, assessments, activities" title="Module overview"/>
          <p:cNvGraphicFramePr>
            <a:graphicFrameLocks noGrp="1"/>
          </p:cNvGraphicFramePr>
          <p:nvPr>
            <p:extLst>
              <p:ext uri="{D42A27DB-BD31-4B8C-83A1-F6EECF244321}">
                <p14:modId xmlns:p14="http://schemas.microsoft.com/office/powerpoint/2010/main" val="2036505639"/>
              </p:ext>
            </p:extLst>
          </p:nvPr>
        </p:nvGraphicFramePr>
        <p:xfrm>
          <a:off x="2157414" y="1488440"/>
          <a:ext cx="7863839" cy="5394959"/>
        </p:xfrm>
        <a:graphic>
          <a:graphicData uri="http://schemas.openxmlformats.org/drawingml/2006/table">
            <a:tbl>
              <a:tblPr firstRow="1" firstCol="1" bandRow="1"/>
              <a:tblGrid>
                <a:gridCol w="1480730"/>
                <a:gridCol w="1772545"/>
                <a:gridCol w="407031"/>
                <a:gridCol w="1534971"/>
                <a:gridCol w="1116368"/>
                <a:gridCol w="1552194"/>
              </a:tblGrid>
              <a:tr h="82184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Goals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(both </a:t>
                      </a:r>
                      <a:r>
                        <a:rPr lang="en-US" sz="10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general and </a:t>
                      </a: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learner will be able to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6863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measurable items through assessment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t>
                      </a:r>
                      <a:r>
                        <a:rPr kumimoji="0" lang="en-US" altLang="en-US" sz="800" b="1" i="0" u="none" strike="noStrike" cap="none" normalizeH="0" baseline="30000" dirty="0">
                          <a:ln>
                            <a:noFill/>
                          </a:ln>
                          <a:solidFill>
                            <a:schemeClr val="bg1"/>
                          </a:solidFill>
                          <a:effectLst/>
                          <a:latin typeface="Calibri" panose="020F0502020204030204" pitchFamily="34" charset="0"/>
                        </a:rPr>
                        <a:t>2</a:t>
                      </a:r>
                      <a:endParaRPr kumimoji="0" lang="en-US" altLang="en-US" sz="3200" b="0" i="0" u="none" strike="noStrike" cap="none" normalizeH="0" baseline="30000" dirty="0">
                        <a:ln>
                          <a:noFill/>
                        </a:ln>
                        <a:solidFill>
                          <a:schemeClr val="bg1"/>
                        </a:solidFill>
                        <a:effectLst/>
                        <a:latin typeface="Arial" panose="020B0604020202020204" pitchFamily="34"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55245"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Summative</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5245"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(rubrics)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Possible Activities, Tasks, Exercises, and Assignments aligned with Active Learning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82184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State and define the 3Rs as they relate to P&amp;D and HE.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Match the 3R terms with various approaches of P&amp;D.</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Role play a 3Rs “conversation” between PI and IAUC members discussing a protocol during a review.</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Correctly define the 3Rs.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Analyze protocol applications from several institutions to learn how they obligate the research team to relate ethics with potential P&amp;D and HE.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68487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 knowledgeable of the effect that enrichment can have on addressing P&amp;D.</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to others the enrichment value of a tool for a particular species.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Complete an assessment to match enrichment items with particular types of animals.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Using either pictures or actual items, discuss how they can be tools of enrichment.  Build a “Jeopardy” type game.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95882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Remain appraised of current relevant literature.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Read and report on literature about P&amp;D and HE by parceling sections and reporting together (jigsaw).</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Name several journals that report on the studies of P&amp;D in laboratory animal science.</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See suggested papers: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Guidelines for the ethical use of animals in applied ethology studies (2002)</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Guidelines for the treatment of animals in behavioral research and teaching (2012)</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82184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Declare why ethics is important.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Create a map of the structure of an article (e.g., J. Tannenbaum “Ethics and Pain Research in Animals” ILAR Journal 40 (3): 97-110) related to ethical issues.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terms such as ethics, the 3Rs, the privilege of using animals, etc.</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Compare and contrast biomedical advocates and animal rights groups’ positions on the usage of animals in P&amp;D studies.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4789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Search for alternatives.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Watch and discuss “impacts” (</a:t>
                      </a:r>
                      <a:r>
                        <a:rPr lang="en-US" sz="800" u="sng">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3"/>
                        </a:rPr>
                        <a:t>https://www.nc3rs.org.uk/our-impacts</a:t>
                      </a: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Using resources at AWIC, apply search engines with key words.</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Utilize training materials from AWIC to conduct searches.</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73782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Learn how P&amp;D can affect and impact scientific results. </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Diagram an animal body for sites where P&amp;D could manifest.</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Select a publication and summarize how the authors predicted P&amp;D</a:t>
                      </a:r>
                      <a:endParaRPr lang="en-US" sz="9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Consider the statement “If it hurts in humans, it hurts in animals” and decide what organs/tissues would respond.</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88" marR="571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6" name="TextBox 5" descr="USDA Form 7025"/>
          <p:cNvSpPr txBox="1"/>
          <p:nvPr/>
        </p:nvSpPr>
        <p:spPr>
          <a:xfrm>
            <a:off x="116113" y="1901898"/>
            <a:ext cx="2066933" cy="400110"/>
          </a:xfrm>
          <a:prstGeom prst="rect">
            <a:avLst/>
          </a:prstGeom>
          <a:noFill/>
        </p:spPr>
        <p:txBody>
          <a:bodyPr wrap="square" rtlCol="0">
            <a:spAutoFit/>
          </a:bodyPr>
          <a:lstStyle/>
          <a:p>
            <a:pPr algn="ctr"/>
            <a:r>
              <a:rPr lang="en-US" sz="2000" dirty="0" smtClean="0"/>
              <a:t>Page 3</a:t>
            </a:r>
            <a:endParaRPr lang="en-US" sz="2000" dirty="0"/>
          </a:p>
        </p:txBody>
      </p:sp>
      <p:sp>
        <p:nvSpPr>
          <p:cNvPr id="2" name="Title 1"/>
          <p:cNvSpPr>
            <a:spLocks noGrp="1"/>
          </p:cNvSpPr>
          <p:nvPr>
            <p:ph type="title"/>
          </p:nvPr>
        </p:nvSpPr>
        <p:spPr>
          <a:xfrm>
            <a:off x="358317" y="349578"/>
            <a:ext cx="11533909" cy="1291771"/>
          </a:xfrm>
        </p:spPr>
        <p:txBody>
          <a:bodyPr anchor="t"/>
          <a:lstStyle/>
          <a:p>
            <a:pPr algn="ctr"/>
            <a:r>
              <a:rPr lang="en-US" sz="3600" u="sng" dirty="0">
                <a:solidFill>
                  <a:schemeClr val="tx1"/>
                </a:solidFill>
                <a:effectLst/>
                <a:latin typeface="Comic Sans MS" panose="030F0702030302020204" pitchFamily="66" charset="0"/>
              </a:rPr>
              <a:t>Pain and Distress and Humane Endpoints</a:t>
            </a:r>
            <a:r>
              <a:rPr lang="en-US" u="sng" dirty="0">
                <a:solidFill>
                  <a:schemeClr val="tx1"/>
                </a:solidFill>
                <a:effectLst/>
                <a:latin typeface="Comic Sans MS" panose="030F0702030302020204" pitchFamily="66" charset="0"/>
              </a:rPr>
              <a:t/>
            </a:r>
            <a:br>
              <a:rPr lang="en-US" u="sng" dirty="0">
                <a:solidFill>
                  <a:schemeClr val="tx1"/>
                </a:solidFill>
                <a:effectLst/>
                <a:latin typeface="Comic Sans MS" panose="030F0702030302020204" pitchFamily="66" charset="0"/>
              </a:rPr>
            </a:br>
            <a:r>
              <a:rPr lang="en-US" sz="2400" cap="none" dirty="0">
                <a:solidFill>
                  <a:schemeClr val="tx1"/>
                </a:solidFill>
                <a:effectLst/>
                <a:latin typeface="Comic Sans MS" panose="030F0702030302020204" pitchFamily="66" charset="0"/>
              </a:rPr>
              <a:t>teaching framework </a:t>
            </a:r>
            <a:r>
              <a:rPr lang="en-US" sz="2400" cap="none" dirty="0" smtClean="0">
                <a:solidFill>
                  <a:schemeClr val="tx1"/>
                </a:solidFill>
                <a:effectLst/>
                <a:latin typeface="Comic Sans MS" panose="030F0702030302020204" pitchFamily="66" charset="0"/>
              </a:rPr>
              <a:t>chart - GOATs</a:t>
            </a:r>
            <a:endParaRPr lang="en-US" dirty="0"/>
          </a:p>
        </p:txBody>
      </p:sp>
    </p:spTree>
    <p:extLst>
      <p:ext uri="{BB962C8B-B14F-4D97-AF65-F5344CB8AC3E}">
        <p14:creationId xmlns:p14="http://schemas.microsoft.com/office/powerpoint/2010/main" val="4003245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427" descr="dog"/>
          <p:cNvPicPr preferRelativeResize="0"/>
          <p:nvPr/>
        </p:nvPicPr>
        <p:blipFill rotWithShape="1">
          <a:blip r:embed="rId2">
            <a:alphaModFix/>
          </a:blip>
          <a:srcRect/>
          <a:stretch/>
        </p:blipFill>
        <p:spPr>
          <a:xfrm>
            <a:off x="10300073" y="1641349"/>
            <a:ext cx="1609454" cy="1842522"/>
          </a:xfrm>
          <a:prstGeom prst="rect">
            <a:avLst/>
          </a:prstGeom>
          <a:noFill/>
          <a:ln>
            <a:noFill/>
          </a:ln>
        </p:spPr>
      </p:pic>
      <p:graphicFrame>
        <p:nvGraphicFramePr>
          <p:cNvPr id="5" name="Table 4" descr="Page 4. goals, objectives, assessments, activities" title="Module overview"/>
          <p:cNvGraphicFramePr>
            <a:graphicFrameLocks noGrp="1"/>
          </p:cNvGraphicFramePr>
          <p:nvPr>
            <p:extLst>
              <p:ext uri="{D42A27DB-BD31-4B8C-83A1-F6EECF244321}">
                <p14:modId xmlns:p14="http://schemas.microsoft.com/office/powerpoint/2010/main" val="375740821"/>
              </p:ext>
            </p:extLst>
          </p:nvPr>
        </p:nvGraphicFramePr>
        <p:xfrm>
          <a:off x="2157413" y="1483360"/>
          <a:ext cx="7863841" cy="5394958"/>
        </p:xfrm>
        <a:graphic>
          <a:graphicData uri="http://schemas.openxmlformats.org/drawingml/2006/table">
            <a:tbl>
              <a:tblPr firstRow="1" firstCol="1" bandRow="1"/>
              <a:tblGrid>
                <a:gridCol w="1384287"/>
                <a:gridCol w="1664613"/>
                <a:gridCol w="393780"/>
                <a:gridCol w="1709361"/>
                <a:gridCol w="1082893"/>
                <a:gridCol w="1628907"/>
              </a:tblGrid>
              <a:tr h="69011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Goals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(both </a:t>
                      </a:r>
                      <a:r>
                        <a:rPr lang="en-US" sz="10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general and </a:t>
                      </a: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Objectives</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learner will be able to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68630">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measurable items through assessment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LOC</a:t>
                      </a:r>
                      <a:r>
                        <a:rPr kumimoji="0" lang="en-US" altLang="en-US" sz="800" b="1" i="0" u="none" strike="noStrike" cap="none" normalizeH="0" baseline="30000" dirty="0">
                          <a:ln>
                            <a:noFill/>
                          </a:ln>
                          <a:solidFill>
                            <a:schemeClr val="bg1"/>
                          </a:solidFill>
                          <a:effectLst/>
                          <a:latin typeface="Calibri" panose="020F0502020204030204" pitchFamily="34" charset="0"/>
                        </a:rPr>
                        <a:t>2</a:t>
                      </a:r>
                      <a:endParaRPr kumimoji="0" lang="en-US" altLang="en-US" sz="3200" b="0" i="0" u="none" strike="noStrike" cap="none" normalizeH="0" baseline="30000" dirty="0">
                        <a:ln>
                          <a:noFill/>
                        </a:ln>
                        <a:solidFill>
                          <a:schemeClr val="bg1"/>
                        </a:solidFill>
                        <a:effectLst/>
                        <a:latin typeface="Arial" panose="020B0604020202020204" pitchFamily="34" charset="0"/>
                      </a:endParaRPr>
                    </a:p>
                    <a:p>
                      <a:pPr marL="0" marR="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HOC</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Summative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5245" marR="0" indent="-11430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Formative assessment</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a:solidFill>
                            <a:schemeClr val="bg1"/>
                          </a:solidFill>
                          <a:effectLst/>
                          <a:latin typeface="Calibri" panose="020F0502020204030204" pitchFamily="34" charset="0"/>
                          <a:ea typeface="Calibri" panose="020F0502020204030204" pitchFamily="34" charset="0"/>
                          <a:cs typeface="Calibri" panose="020F0502020204030204" pitchFamily="34" charset="0"/>
                        </a:rPr>
                        <a:t>(rubrics)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gn="ctr">
                        <a:lnSpc>
                          <a:spcPct val="107000"/>
                        </a:lnSpc>
                        <a:spcBef>
                          <a:spcPts val="0"/>
                        </a:spcBef>
                        <a:spcAft>
                          <a:spcPts val="0"/>
                        </a:spcAft>
                      </a:pPr>
                      <a:r>
                        <a:rPr lang="en-US" sz="1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Possible Activities, Tasks, Exercises, and Assignments aligned with Active Learning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97441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Decide when P&amp;D could be acceptable.  Stated otherwise, why care about it?</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Compare and contrast three criteria:  1) are the animals fit for purpose (integrity)?, 2) what amount of P&amp;D (suffering) is acceptable?, and 3) how does imposing P&amp;D relate to living (telos)?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Respond to a protocol scenario of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Create research questions which require a degree of P&amp;D in order to answer (e.g., migraines).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86614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Analyze “mission creep” in using the USDA C/D/E scale for non-covered species.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Debate whether it is mission creep.</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Find examples from institutions which state (?websites, SOPs, protocols) that they apply the categories to non-USDA animals.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Declare what is creep and what is not.  Know and cite the regulations.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Evaluate scenarios and case studies about the pain categories.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3307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3a) Participants will understand and recognize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and describe pain, its various types and possible causes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Matching terms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Short answer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somatic, visceral, and neuropathic. Pain of all three types can be either acute or chronic.</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6239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Define and describe different forms of stress</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Matching terms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Short answer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Look at pix</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Give examples;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distress, eustress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41594">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Recognize species specific behaviors and distinguish them from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Review and report on pix/video</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Clinical signs, based upon the animals in the LAF</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480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Distinguish what is scientifically justified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Read protocol for scenarios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Unexpected outcomes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85 PHS policy</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77882">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3b) Participants will know how to manage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 skills and apply appropriate methods to alleviate P&amp;D.</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Do “rounds” with experienced person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Label cages with ID cards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Animal-quins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Use Flecknell videos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Anticipate and Ameliorate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Role of </a:t>
                      </a:r>
                      <a:r>
                        <a:rPr lang="en-US" sz="7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PAMing</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8318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Use tools (e.g., scoring system) to assess pain level.</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Use scoring sheet with pix</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Select appropriate tool for P&amp;D assessment</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Demonstrate use of tool</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TPR</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Develop pain scoring</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Utilize pictures to evaluate</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TPR</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4805">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Determine your role in the alleviation of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Describe who does what and when</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Final case study(ies)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Case study exercises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Vet, vet tech, PI, LAT</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Institutional dependent</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216538">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Document an incident of P&amp;D</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gn="ctr">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L/H</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Complete a form with no omissions</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102870" marR="0" indent="-102870">
                        <a:lnSpc>
                          <a:spcPct val="107000"/>
                        </a:lnSpc>
                        <a:spcBef>
                          <a:spcPts val="0"/>
                        </a:spcBef>
                        <a:spcAft>
                          <a:spcPts val="0"/>
                        </a:spcAft>
                      </a:pPr>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83820" marR="0" indent="-114300">
                        <a:lnSpc>
                          <a:spcPct val="107000"/>
                        </a:lnSpc>
                        <a:spcBef>
                          <a:spcPts val="0"/>
                        </a:spcBef>
                        <a:spcAft>
                          <a:spcPts val="0"/>
                        </a:spcAft>
                      </a:pPr>
                      <a:r>
                        <a:rPr lang="en-US" sz="7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Alleviation</a:t>
                      </a:r>
                      <a:endPar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3" marR="469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
        <p:nvSpPr>
          <p:cNvPr id="6" name="TextBox 5" descr="USDA Form 7025"/>
          <p:cNvSpPr txBox="1"/>
          <p:nvPr/>
        </p:nvSpPr>
        <p:spPr>
          <a:xfrm>
            <a:off x="116113" y="1901898"/>
            <a:ext cx="2066933" cy="400110"/>
          </a:xfrm>
          <a:prstGeom prst="rect">
            <a:avLst/>
          </a:prstGeom>
          <a:noFill/>
        </p:spPr>
        <p:txBody>
          <a:bodyPr wrap="square" rtlCol="0">
            <a:spAutoFit/>
          </a:bodyPr>
          <a:lstStyle/>
          <a:p>
            <a:pPr algn="ctr"/>
            <a:r>
              <a:rPr lang="en-US" sz="2000" dirty="0" smtClean="0"/>
              <a:t>Page 4</a:t>
            </a:r>
            <a:endParaRPr lang="en-US" sz="2000" dirty="0"/>
          </a:p>
        </p:txBody>
      </p:sp>
      <p:sp>
        <p:nvSpPr>
          <p:cNvPr id="2" name="Title 1"/>
          <p:cNvSpPr>
            <a:spLocks noGrp="1"/>
          </p:cNvSpPr>
          <p:nvPr>
            <p:ph type="title"/>
          </p:nvPr>
        </p:nvSpPr>
        <p:spPr>
          <a:xfrm>
            <a:off x="358317" y="349578"/>
            <a:ext cx="11533909" cy="1291771"/>
          </a:xfrm>
        </p:spPr>
        <p:txBody>
          <a:bodyPr anchor="t"/>
          <a:lstStyle/>
          <a:p>
            <a:pPr algn="ctr"/>
            <a:r>
              <a:rPr lang="en-US" sz="3600" u="sng" dirty="0">
                <a:solidFill>
                  <a:schemeClr val="tx1"/>
                </a:solidFill>
                <a:effectLst/>
                <a:latin typeface="Comic Sans MS" panose="030F0702030302020204" pitchFamily="66" charset="0"/>
              </a:rPr>
              <a:t>Pain and Distress and Humane Endpoints</a:t>
            </a:r>
            <a:r>
              <a:rPr lang="en-US" u="sng" dirty="0">
                <a:solidFill>
                  <a:schemeClr val="tx1"/>
                </a:solidFill>
                <a:effectLst/>
                <a:latin typeface="Comic Sans MS" panose="030F0702030302020204" pitchFamily="66" charset="0"/>
              </a:rPr>
              <a:t/>
            </a:r>
            <a:br>
              <a:rPr lang="en-US" u="sng" dirty="0">
                <a:solidFill>
                  <a:schemeClr val="tx1"/>
                </a:solidFill>
                <a:effectLst/>
                <a:latin typeface="Comic Sans MS" panose="030F0702030302020204" pitchFamily="66" charset="0"/>
              </a:rPr>
            </a:br>
            <a:r>
              <a:rPr lang="en-US" sz="2400" cap="none" dirty="0">
                <a:solidFill>
                  <a:schemeClr val="tx1"/>
                </a:solidFill>
                <a:effectLst/>
                <a:latin typeface="Comic Sans MS" panose="030F0702030302020204" pitchFamily="66" charset="0"/>
              </a:rPr>
              <a:t>teaching framework </a:t>
            </a:r>
            <a:r>
              <a:rPr lang="en-US" sz="2400" cap="none" dirty="0" smtClean="0">
                <a:solidFill>
                  <a:schemeClr val="tx1"/>
                </a:solidFill>
                <a:effectLst/>
                <a:latin typeface="Comic Sans MS" panose="030F0702030302020204" pitchFamily="66" charset="0"/>
              </a:rPr>
              <a:t>chart - GOATs</a:t>
            </a:r>
            <a:endParaRPr lang="en-US" dirty="0"/>
          </a:p>
        </p:txBody>
      </p:sp>
    </p:spTree>
    <p:extLst>
      <p:ext uri="{BB962C8B-B14F-4D97-AF65-F5344CB8AC3E}">
        <p14:creationId xmlns:p14="http://schemas.microsoft.com/office/powerpoint/2010/main" val="37712407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1212</TotalTime>
  <Words>5502</Words>
  <Application>Microsoft Office PowerPoint</Application>
  <PresentationFormat>Widescreen</PresentationFormat>
  <Paragraphs>521</Paragraphs>
  <Slides>49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Century Gothic</vt:lpstr>
      <vt:lpstr>Comic Sans MS</vt:lpstr>
      <vt:lpstr>Courier New</vt:lpstr>
      <vt:lpstr>Times New Roman</vt:lpstr>
      <vt:lpstr>Wingdings</vt:lpstr>
      <vt:lpstr>Mesh</vt:lpstr>
      <vt:lpstr>A framework for presenting several modules on the topics of  Pain and Distress and Humane Endpoints  in the Laboratory Animal Facility</vt:lpstr>
      <vt:lpstr>Pain and Distress and Humane Endpoints in the Laboratory Animal Facility</vt:lpstr>
      <vt:lpstr>Pain and Distress and Humane Endpoints teaching framework - introduction</vt:lpstr>
      <vt:lpstr>Pain and Distress and Humane Endpoints teaching framework – Bloom’s</vt:lpstr>
      <vt:lpstr>Pain and Distress and Humane Endpoints</vt:lpstr>
      <vt:lpstr>Pain and Distress and Humane Endpoints teaching framework chart - GOATs</vt:lpstr>
      <vt:lpstr>Pain and Distress and Humane Endpoints teaching framework chart - GOATs</vt:lpstr>
      <vt:lpstr>Pain and Distress and Humane Endpoints teaching framework chart - GOATs</vt:lpstr>
      <vt:lpstr>Pain and Distress and Humane Endpoints teaching framework chart - GOATs</vt:lpstr>
      <vt:lpstr>Pain and Distress and Humane Endpoints teaching framework chart - GOATs</vt:lpstr>
      <vt:lpstr>Pain and Distress and Humane Endpoints teaching framework chart - GOATs</vt:lpstr>
      <vt:lpstr>Pain and Distress and Humane Endpoints teaching framework chart - GOATs</vt:lpstr>
      <vt:lpstr>Pain and Distress and Humane Endpoints            These are the four basic goals.</vt:lpstr>
      <vt:lpstr>Goal 1 When using animals in science and for the gain of knowledge, individuals must be aware to appreciate and consider the potential for pain and distress (P&amp;D) in research investigations.</vt:lpstr>
      <vt:lpstr>Goal 1 When using animals in science and for the gain of knowledge, individuals must be aware to appreciate and consider the potential for pain and distress (P&amp;D) in research investigations.</vt:lpstr>
      <vt:lpstr>Goal 2 Individuals must appreciate various positions by experiencing several ethical considerations about P&amp;D and HE.</vt:lpstr>
      <vt:lpstr>Goal 2 Individuals must appreciate various positions by experiencing several ethical considerations about P&amp;D and HE.</vt:lpstr>
      <vt:lpstr>Goal 2 Individuals must appreciate various positions by experiencing several ethical considerations about P&amp;D and HE.</vt:lpstr>
      <vt:lpstr>Goal 2 Individuals must appreciate various positions by experiencing several ethical considerations about P&amp;D and HE.</vt:lpstr>
      <vt:lpstr>Goal 3a Understanding and recognizing P&amp;D </vt:lpstr>
      <vt:lpstr>Goal 3a: Understanding and recognizing P&amp;D</vt:lpstr>
      <vt:lpstr>Goal 3a Understanding and recognizing P&amp;D     Define and describe pain, its various types and possible causes.</vt:lpstr>
      <vt:lpstr>Goal 3a Understanding and recognizing P&amp;D  Define and describe different forms of stress.</vt:lpstr>
      <vt:lpstr>Goal 3a Understanding and recognizing P&amp;D  Define and describe different forms of stress, cont.</vt:lpstr>
      <vt:lpstr>Goal 3a Understanding and recognizing P&amp;D  Define and describe different forms of stress, cont.</vt:lpstr>
      <vt:lpstr>Goal 3a - Understanding and recognizing P&amp;D </vt:lpstr>
      <vt:lpstr>Goal 3a: Understanding and recognizing P&amp;D</vt:lpstr>
      <vt:lpstr>Goal 3a: Understanding and recognizing P&amp;D</vt:lpstr>
      <vt:lpstr>Goal 3b Knowledge of how to manage P&amp;D </vt:lpstr>
      <vt:lpstr>Goal 3b Knowledge of how to manage P&amp;D     Develop skills and apply appropriate methods to alleviate P&amp;D </vt:lpstr>
      <vt:lpstr>Goal 3b Knowledge of how to manage P&amp;D</vt:lpstr>
      <vt:lpstr>Goal 3b Knowledge of how to manage P&amp;D</vt:lpstr>
      <vt:lpstr>Goal 3b Knowledge of how to manage P&amp;D</vt:lpstr>
      <vt:lpstr>Goal 3b Knowledge of how to manage P&amp;D</vt:lpstr>
      <vt:lpstr>Assessment: How would you classify the mouse?</vt:lpstr>
      <vt:lpstr>Assessment: Scoring system to assess pain level</vt:lpstr>
      <vt:lpstr>Tools Used to Assess Pain in Mice</vt:lpstr>
      <vt:lpstr>Tools Used to Assess Pain in Mice</vt:lpstr>
      <vt:lpstr>Goal 3b: Knowledge of how to manage P&amp;D</vt:lpstr>
      <vt:lpstr>Goal 3b: Knowledge of how to manage P&amp;D</vt:lpstr>
      <vt:lpstr>Goal 3b: Knowledge of how to manage P&amp;D</vt:lpstr>
      <vt:lpstr>Goal 3b: Knowledge of how to manage P&amp;D</vt:lpstr>
      <vt:lpstr>Goal 3b: Knowledge of how to manage P&amp;D</vt:lpstr>
      <vt:lpstr>Goal 4a Participants will understand and recognize humane endpoints (HE)</vt:lpstr>
      <vt:lpstr>Goal 4b Participants will learn to manage HE</vt:lpstr>
      <vt:lpstr>Goal 4b Participants will learn to manage HE</vt:lpstr>
      <vt:lpstr>Pain and Distress and Humane Endpoints</vt:lpstr>
      <vt:lpstr>Acknowledgements and Appreciation </vt:lpstr>
      <vt:lpstr>And, at the end of training…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Training Module: Pain and Distress and Humane Endpoints in the Laboratory Animal Facility</dc:title>
  <dc:subject>ICARE Training Module: Pain and Distress and Humane Endpoints in the Laboratory Animal Facility</dc:subject>
  <dc:creator>ICARE Project</dc:creator>
  <cp:keywords>ICARE Training Module: Pain and Distress and Humane Endpoints in the Laboratory Animal Facility</cp:keywords>
  <cp:lastModifiedBy>OLAW</cp:lastModifiedBy>
  <cp:revision>119</cp:revision>
  <dcterms:created xsi:type="dcterms:W3CDTF">2016-08-12T21:32:39Z</dcterms:created>
  <dcterms:modified xsi:type="dcterms:W3CDTF">2017-10-06T13:45:01Z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3395717</vt:lpwstr>
  </property>
  <property fmtid="{D5CDD505-2E9C-101B-9397-08002B2CF9AE}" pid="3" name="NXPowerLiteSettings">
    <vt:lpwstr>F7000400038000</vt:lpwstr>
  </property>
  <property fmtid="{D5CDD505-2E9C-101B-9397-08002B2CF9AE}" pid="4" name="NXPowerLiteVersion">
    <vt:lpwstr>D7.0.6</vt:lpwstr>
  </property>
  <property fmtid="{D5CDD505-2E9C-101B-9397-08002B2CF9AE}" pid="5" name="Language">
    <vt:lpwstr>English</vt:lpwstr>
  </property>
</Properties>
</file>